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Lst>
  <p:sldSz cy="5143500" cx="9144000"/>
  <p:notesSz cx="6858000" cy="9144000"/>
  <p:embeddedFontLst>
    <p:embeddedFont>
      <p:font typeface="Montserrat"/>
      <p:regular r:id="rId107"/>
      <p:bold r:id="rId108"/>
      <p:italic r:id="rId109"/>
      <p:boldItalic r:id="rId110"/>
    </p:embeddedFont>
    <p:embeddedFont>
      <p:font typeface="Gill Sans"/>
      <p:regular r:id="rId111"/>
      <p:bold r:id="rId11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113" roundtripDataSignature="AMtx7miGoASFwAHxBPDKr/zkGCQgOe33U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Montserrat-regular.fntdata"/><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font" Target="fonts/Montserrat-italic.fntdata"/><Relationship Id="rId108" Type="http://schemas.openxmlformats.org/officeDocument/2006/relationships/font" Target="fonts/Montserrat-bold.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10" Type="http://schemas.openxmlformats.org/officeDocument/2006/relationships/font" Target="fonts/Montserrat-boldItalic.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113" Type="http://customschemas.google.com/relationships/presentationmetadata" Target="metadata"/><Relationship Id="rId112" Type="http://schemas.openxmlformats.org/officeDocument/2006/relationships/font" Target="fonts/GillSans-bold.fntdata"/><Relationship Id="rId111" Type="http://schemas.openxmlformats.org/officeDocument/2006/relationships/font" Target="fonts/GillSans-regular.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5f0308bde3_0_3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g5f0308bde3_0_3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79469a059c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g79469a059c_1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3" name="Shape 723"/>
        <p:cNvGrpSpPr/>
        <p:nvPr/>
      </p:nvGrpSpPr>
      <p:grpSpPr>
        <a:xfrm>
          <a:off x="0" y="0"/>
          <a:ext cx="0" cy="0"/>
          <a:chOff x="0" y="0"/>
          <a:chExt cx="0" cy="0"/>
        </a:xfrm>
      </p:grpSpPr>
      <p:sp>
        <p:nvSpPr>
          <p:cNvPr id="724" name="Google Shape;724;g41960fbd5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5" name="Google Shape;725;g41960fbd57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79469a059c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79469a059c_1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79469a059c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g79469a059c_1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79469a059c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g79469a059c_1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79469a059c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79469a059c_1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79469a059c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79469a059c_1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79469a059c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g79469a059c_1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79469a059c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g79469a059c_1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794b11293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g794b11293e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5f0308bde3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5f0308bde3_0_3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5f0308bde3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g5f0308bde3_0_3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5f0308bde3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g5f0308bde3_0_3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5f0308bde3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5f0308bde3_0_3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5f0308bde3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5f0308bde3_0_3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794b11293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g794b11293e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5f0308bde3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g5f0308bde3_0_3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5f0308bde3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g5f0308bde3_0_3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5f0308bde3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5f0308bde3_0_3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5f0308bde3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g5f0308bde3_0_3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5f0308bde3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g5f0308bde3_0_3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794b11293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794b11293e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5f0308bde3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g5f0308bde3_0_3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794b11293e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794b11293e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5f0308bde3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g5f0308bde3_0_3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5f0308bde3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g5f0308bde3_0_3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5f0308bde3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g5f0308bde3_0_3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5f0308bde3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g5f0308bde3_0_4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5f0308bde3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g5f0308bde3_0_3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794b11293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g794b11293e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5f0308bde3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g5f0308bde3_0_4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5f0308bde3_0_4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g5f0308bde3_0_4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5f0308bde3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g5f0308bde3_0_4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79469a059c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g79469a059c_1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5f0308bde3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g5f0308bde3_0_4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5f0308bde3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g5f0308bde3_0_4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5f0308bde3_0_4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5f0308bde3_0_4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5f0308bde3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g5f0308bde3_0_4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5f0308bde3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g5f0308bde3_0_4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5f0308bde3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g5f0308bde3_0_4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5f0308bde3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g5f0308bde3_0_4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794b11293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g794b11293e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5f0308bde3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g5f0308bde3_0_4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5f0308bde3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g5f0308bde3_0_4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79469a059c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g79469a059c_1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5f0308bde3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g5f0308bde3_0_4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5f0308bde3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g5f0308bde3_0_4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5f0308bde3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g5f0308bde3_0_6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5f0308bde3_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g5f0308bde3_0_6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5f0308bde3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g5f0308bde3_0_6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5f0308bde3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g5f0308bde3_0_4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5f0308bde3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g5f0308bde3_0_5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5f0308bde3_0_5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g5f0308bde3_0_5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g5e65c9e71d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 name="Google Shape;462;g5e65c9e71d_0_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g5e65c9e71d_0_2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9" name="Google Shape;469;g5e65c9e71d_0_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79469a059c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79469a059c_1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5e65c9e71d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g5e65c9e71d_0_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5e65c9e71d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g5e65c9e71d_0_2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5e65c9e71d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g5e65c9e71d_0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794b11293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g794b11293e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g794b11293e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g794b11293e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g794b11293e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5" name="Google Shape;505;g794b11293e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794b11293e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 name="Google Shape;510;g794b11293e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Google Shape;514;g794b11293e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g794b11293e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g5f0308bde3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 name="Google Shape;520;g5f0308bde3_0_5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g5f0308bde3_0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 name="Google Shape;527;g5f0308bde3_0_6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79469a059c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g79469a059c_1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5e65c9e71d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 name="Google Shape;534;g5e65c9e71d_0_2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g5e65c9e71d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 name="Google Shape;541;g5e65c9e71d_0_2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 name="Shape 546"/>
        <p:cNvGrpSpPr/>
        <p:nvPr/>
      </p:nvGrpSpPr>
      <p:grpSpPr>
        <a:xfrm>
          <a:off x="0" y="0"/>
          <a:ext cx="0" cy="0"/>
          <a:chOff x="0" y="0"/>
          <a:chExt cx="0" cy="0"/>
        </a:xfrm>
      </p:grpSpPr>
      <p:sp>
        <p:nvSpPr>
          <p:cNvPr id="547" name="Google Shape;547;g5f0308bde3_0_6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 name="Google Shape;548;g5f0308bde3_0_6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g5f0308bde3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3" name="Google Shape;553;g5f0308bde3_0_6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Google Shape;559;g5f0308bde3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0" name="Google Shape;560;g5f0308bde3_0_6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g5f0308bde3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7" name="Google Shape;567;g5f0308bde3_0_6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Google Shape;573;g5f4ac1a8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4" name="Google Shape;574;g5f4ac1a84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Google Shape;580;g5f0308bde3_0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1" name="Google Shape;581;g5f0308bde3_0_6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g5f4ac1a848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8" name="Google Shape;588;g5f4ac1a848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1" name="Shape 591"/>
        <p:cNvGrpSpPr/>
        <p:nvPr/>
      </p:nvGrpSpPr>
      <p:grpSpPr>
        <a:xfrm>
          <a:off x="0" y="0"/>
          <a:ext cx="0" cy="0"/>
          <a:chOff x="0" y="0"/>
          <a:chExt cx="0" cy="0"/>
        </a:xfrm>
      </p:grpSpPr>
      <p:sp>
        <p:nvSpPr>
          <p:cNvPr id="592" name="Google Shape;592;g5f4ac1a84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3" name="Google Shape;593;g5f4ac1a848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79469a059c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g79469a059c_1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Google Shape;599;g41960fbd57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0" name="Google Shape;600;g41960fbd57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Google Shape;604;g5f4ac1a848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5" name="Google Shape;605;g5f4ac1a848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8" name="Shape 608"/>
        <p:cNvGrpSpPr/>
        <p:nvPr/>
      </p:nvGrpSpPr>
      <p:grpSpPr>
        <a:xfrm>
          <a:off x="0" y="0"/>
          <a:ext cx="0" cy="0"/>
          <a:chOff x="0" y="0"/>
          <a:chExt cx="0" cy="0"/>
        </a:xfrm>
      </p:grpSpPr>
      <p:sp>
        <p:nvSpPr>
          <p:cNvPr id="609" name="Google Shape;609;g41960fbd5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0" name="Google Shape;610;g41960fbd57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Google Shape;616;g5f4ac1a848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7" name="Google Shape;617;g5f4ac1a848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0" name="Shape 620"/>
        <p:cNvGrpSpPr/>
        <p:nvPr/>
      </p:nvGrpSpPr>
      <p:grpSpPr>
        <a:xfrm>
          <a:off x="0" y="0"/>
          <a:ext cx="0" cy="0"/>
          <a:chOff x="0" y="0"/>
          <a:chExt cx="0" cy="0"/>
        </a:xfrm>
      </p:grpSpPr>
      <p:sp>
        <p:nvSpPr>
          <p:cNvPr id="621" name="Google Shape;621;g5f4ac1a84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2" name="Google Shape;622;g5f4ac1a848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7" name="Shape 627"/>
        <p:cNvGrpSpPr/>
        <p:nvPr/>
      </p:nvGrpSpPr>
      <p:grpSpPr>
        <a:xfrm>
          <a:off x="0" y="0"/>
          <a:ext cx="0" cy="0"/>
          <a:chOff x="0" y="0"/>
          <a:chExt cx="0" cy="0"/>
        </a:xfrm>
      </p:grpSpPr>
      <p:sp>
        <p:nvSpPr>
          <p:cNvPr id="628" name="Google Shape;628;g5f4ac1a84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9" name="Google Shape;629;g5f4ac1a848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3" name="Shape 633"/>
        <p:cNvGrpSpPr/>
        <p:nvPr/>
      </p:nvGrpSpPr>
      <p:grpSpPr>
        <a:xfrm>
          <a:off x="0" y="0"/>
          <a:ext cx="0" cy="0"/>
          <a:chOff x="0" y="0"/>
          <a:chExt cx="0" cy="0"/>
        </a:xfrm>
      </p:grpSpPr>
      <p:sp>
        <p:nvSpPr>
          <p:cNvPr id="634" name="Google Shape;634;g5f4ac1a84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5" name="Google Shape;635;g5f4ac1a848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9" name="Shape 639"/>
        <p:cNvGrpSpPr/>
        <p:nvPr/>
      </p:nvGrpSpPr>
      <p:grpSpPr>
        <a:xfrm>
          <a:off x="0" y="0"/>
          <a:ext cx="0" cy="0"/>
          <a:chOff x="0" y="0"/>
          <a:chExt cx="0" cy="0"/>
        </a:xfrm>
      </p:grpSpPr>
      <p:sp>
        <p:nvSpPr>
          <p:cNvPr id="640" name="Google Shape;640;g5f4ac1a848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1" name="Google Shape;641;g5f4ac1a848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5" name="Shape 645"/>
        <p:cNvGrpSpPr/>
        <p:nvPr/>
      </p:nvGrpSpPr>
      <p:grpSpPr>
        <a:xfrm>
          <a:off x="0" y="0"/>
          <a:ext cx="0" cy="0"/>
          <a:chOff x="0" y="0"/>
          <a:chExt cx="0" cy="0"/>
        </a:xfrm>
      </p:grpSpPr>
      <p:sp>
        <p:nvSpPr>
          <p:cNvPr id="646" name="Google Shape;646;g5f4ac1a848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7" name="Google Shape;647;g5f4ac1a848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g5f4ac1a848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3" name="Google Shape;653;g5f4ac1a848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79469a059c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g79469a059c_1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8" name="Shape 658"/>
        <p:cNvGrpSpPr/>
        <p:nvPr/>
      </p:nvGrpSpPr>
      <p:grpSpPr>
        <a:xfrm>
          <a:off x="0" y="0"/>
          <a:ext cx="0" cy="0"/>
          <a:chOff x="0" y="0"/>
          <a:chExt cx="0" cy="0"/>
        </a:xfrm>
      </p:grpSpPr>
      <p:sp>
        <p:nvSpPr>
          <p:cNvPr id="659" name="Google Shape;659;g7a60a7dd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0" name="Google Shape;660;g7a60a7dd1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5" name="Shape 665"/>
        <p:cNvGrpSpPr/>
        <p:nvPr/>
      </p:nvGrpSpPr>
      <p:grpSpPr>
        <a:xfrm>
          <a:off x="0" y="0"/>
          <a:ext cx="0" cy="0"/>
          <a:chOff x="0" y="0"/>
          <a:chExt cx="0" cy="0"/>
        </a:xfrm>
      </p:grpSpPr>
      <p:sp>
        <p:nvSpPr>
          <p:cNvPr id="666" name="Google Shape;666;g7a60a7dd1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7" name="Google Shape;667;g7a60a7dd15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2" name="Shape 672"/>
        <p:cNvGrpSpPr/>
        <p:nvPr/>
      </p:nvGrpSpPr>
      <p:grpSpPr>
        <a:xfrm>
          <a:off x="0" y="0"/>
          <a:ext cx="0" cy="0"/>
          <a:chOff x="0" y="0"/>
          <a:chExt cx="0" cy="0"/>
        </a:xfrm>
      </p:grpSpPr>
      <p:sp>
        <p:nvSpPr>
          <p:cNvPr id="673" name="Google Shape;673;g7a60a7dd1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4" name="Google Shape;674;g7a60a7dd15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9" name="Shape 679"/>
        <p:cNvGrpSpPr/>
        <p:nvPr/>
      </p:nvGrpSpPr>
      <p:grpSpPr>
        <a:xfrm>
          <a:off x="0" y="0"/>
          <a:ext cx="0" cy="0"/>
          <a:chOff x="0" y="0"/>
          <a:chExt cx="0" cy="0"/>
        </a:xfrm>
      </p:grpSpPr>
      <p:sp>
        <p:nvSpPr>
          <p:cNvPr id="680" name="Google Shape;680;g41960fbd57_0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1" name="Google Shape;681;g41960fbd57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4" name="Shape 684"/>
        <p:cNvGrpSpPr/>
        <p:nvPr/>
      </p:nvGrpSpPr>
      <p:grpSpPr>
        <a:xfrm>
          <a:off x="0" y="0"/>
          <a:ext cx="0" cy="0"/>
          <a:chOff x="0" y="0"/>
          <a:chExt cx="0" cy="0"/>
        </a:xfrm>
      </p:grpSpPr>
      <p:sp>
        <p:nvSpPr>
          <p:cNvPr id="685" name="Google Shape;685;g794b11293e_0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6" name="Google Shape;686;g794b11293e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9" name="Shape 689"/>
        <p:cNvGrpSpPr/>
        <p:nvPr/>
      </p:nvGrpSpPr>
      <p:grpSpPr>
        <a:xfrm>
          <a:off x="0" y="0"/>
          <a:ext cx="0" cy="0"/>
          <a:chOff x="0" y="0"/>
          <a:chExt cx="0" cy="0"/>
        </a:xfrm>
      </p:grpSpPr>
      <p:sp>
        <p:nvSpPr>
          <p:cNvPr id="690" name="Google Shape;690;g41960fbd57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1" name="Google Shape;691;g41960fbd57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6" name="Shape 696"/>
        <p:cNvGrpSpPr/>
        <p:nvPr/>
      </p:nvGrpSpPr>
      <p:grpSpPr>
        <a:xfrm>
          <a:off x="0" y="0"/>
          <a:ext cx="0" cy="0"/>
          <a:chOff x="0" y="0"/>
          <a:chExt cx="0" cy="0"/>
        </a:xfrm>
      </p:grpSpPr>
      <p:sp>
        <p:nvSpPr>
          <p:cNvPr id="697" name="Google Shape;697;g41960fbd5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8" name="Google Shape;698;g41960fbd57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2" name="Shape 702"/>
        <p:cNvGrpSpPr/>
        <p:nvPr/>
      </p:nvGrpSpPr>
      <p:grpSpPr>
        <a:xfrm>
          <a:off x="0" y="0"/>
          <a:ext cx="0" cy="0"/>
          <a:chOff x="0" y="0"/>
          <a:chExt cx="0" cy="0"/>
        </a:xfrm>
      </p:grpSpPr>
      <p:sp>
        <p:nvSpPr>
          <p:cNvPr id="703" name="Google Shape;703;g41960fbd5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4" name="Google Shape;704;g41960fbd57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9" name="Shape 709"/>
        <p:cNvGrpSpPr/>
        <p:nvPr/>
      </p:nvGrpSpPr>
      <p:grpSpPr>
        <a:xfrm>
          <a:off x="0" y="0"/>
          <a:ext cx="0" cy="0"/>
          <a:chOff x="0" y="0"/>
          <a:chExt cx="0" cy="0"/>
        </a:xfrm>
      </p:grpSpPr>
      <p:sp>
        <p:nvSpPr>
          <p:cNvPr id="710" name="Google Shape;710;g41960fbd5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1" name="Google Shape;711;g41960fbd57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Google Shape;717;g41960fbd5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8" name="Google Shape;718;g41960fbd57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1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1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2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p:cSld name="SECTION_TITLE_AND_DESCRIPTION">
    <p:spTree>
      <p:nvGrpSpPr>
        <p:cNvPr id="50" name="Shape 50"/>
        <p:cNvGrpSpPr/>
        <p:nvPr/>
      </p:nvGrpSpPr>
      <p:grpSpPr>
        <a:xfrm>
          <a:off x="0" y="0"/>
          <a:ext cx="0" cy="0"/>
          <a:chOff x="0" y="0"/>
          <a:chExt cx="0" cy="0"/>
        </a:xfrm>
      </p:grpSpPr>
      <p:sp>
        <p:nvSpPr>
          <p:cNvPr id="51" name="Google Shape;51;p3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3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53" name="Google Shape;53;p3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4" name="Google Shape;54;p3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5" name="Google Shape;55;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0" name="Shape 60"/>
        <p:cNvGrpSpPr/>
        <p:nvPr/>
      </p:nvGrpSpPr>
      <p:grpSpPr>
        <a:xfrm>
          <a:off x="0" y="0"/>
          <a:ext cx="0" cy="0"/>
          <a:chOff x="0" y="0"/>
          <a:chExt cx="0" cy="0"/>
        </a:xfrm>
      </p:grpSpPr>
      <p:sp>
        <p:nvSpPr>
          <p:cNvPr id="61" name="Google Shape;61;g5f0308bde3_0_5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2" name="Google Shape;62;g5f0308bde3_0_57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63" name="Google Shape;63;g5f0308bde3_0_5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4" name="Shape 64"/>
        <p:cNvGrpSpPr/>
        <p:nvPr/>
      </p:nvGrpSpPr>
      <p:grpSpPr>
        <a:xfrm>
          <a:off x="0" y="0"/>
          <a:ext cx="0" cy="0"/>
          <a:chOff x="0" y="0"/>
          <a:chExt cx="0" cy="0"/>
        </a:xfrm>
      </p:grpSpPr>
      <p:sp>
        <p:nvSpPr>
          <p:cNvPr id="65" name="Google Shape;65;g5f0308bde3_0_57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6" name="Google Shape;66;g5f0308bde3_0_57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7" name="Google Shape;67;g5f0308bde3_0_5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8" name="Shape 68"/>
        <p:cNvGrpSpPr/>
        <p:nvPr/>
      </p:nvGrpSpPr>
      <p:grpSpPr>
        <a:xfrm>
          <a:off x="0" y="0"/>
          <a:ext cx="0" cy="0"/>
          <a:chOff x="0" y="0"/>
          <a:chExt cx="0" cy="0"/>
        </a:xfrm>
      </p:grpSpPr>
      <p:sp>
        <p:nvSpPr>
          <p:cNvPr id="69" name="Google Shape;69;g5f0308bde3_0_57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g5f0308bde3_0_57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71" name="Google Shape;71;g5f0308bde3_0_57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2" name="Google Shape;72;g5f0308bde3_0_57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73" name="Google Shape;73;g5f0308bde3_0_5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74" name="Shape 74"/>
        <p:cNvGrpSpPr/>
        <p:nvPr/>
      </p:nvGrpSpPr>
      <p:grpSpPr>
        <a:xfrm>
          <a:off x="0" y="0"/>
          <a:ext cx="0" cy="0"/>
          <a:chOff x="0" y="0"/>
          <a:chExt cx="0" cy="0"/>
        </a:xfrm>
      </p:grpSpPr>
      <p:sp>
        <p:nvSpPr>
          <p:cNvPr id="75" name="Google Shape;75;g5f0308bde3_0_58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76" name="Google Shape;76;g5f0308bde3_0_5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7" name="Shape 77"/>
        <p:cNvGrpSpPr/>
        <p:nvPr/>
      </p:nvGrpSpPr>
      <p:grpSpPr>
        <a:xfrm>
          <a:off x="0" y="0"/>
          <a:ext cx="0" cy="0"/>
          <a:chOff x="0" y="0"/>
          <a:chExt cx="0" cy="0"/>
        </a:xfrm>
      </p:grpSpPr>
      <p:sp>
        <p:nvSpPr>
          <p:cNvPr id="78" name="Google Shape;78;g5f0308bde3_0_58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9" name="Google Shape;79;g5f0308bde3_0_58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80" name="Google Shape;80;g5f0308bde3_0_58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81" name="Google Shape;81;g5f0308bde3_0_58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2" name="Shape 82"/>
        <p:cNvGrpSpPr/>
        <p:nvPr/>
      </p:nvGrpSpPr>
      <p:grpSpPr>
        <a:xfrm>
          <a:off x="0" y="0"/>
          <a:ext cx="0" cy="0"/>
          <a:chOff x="0" y="0"/>
          <a:chExt cx="0" cy="0"/>
        </a:xfrm>
      </p:grpSpPr>
      <p:sp>
        <p:nvSpPr>
          <p:cNvPr id="83" name="Google Shape;83;g5f0308bde3_0_59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84" name="Google Shape;84;g5f0308bde3_0_59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85" name="Shape 85"/>
        <p:cNvGrpSpPr/>
        <p:nvPr/>
      </p:nvGrpSpPr>
      <p:grpSpPr>
        <a:xfrm>
          <a:off x="0" y="0"/>
          <a:ext cx="0" cy="0"/>
          <a:chOff x="0" y="0"/>
          <a:chExt cx="0" cy="0"/>
        </a:xfrm>
      </p:grpSpPr>
      <p:sp>
        <p:nvSpPr>
          <p:cNvPr id="86" name="Google Shape;86;g5f0308bde3_0_59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87" name="Google Shape;87;g5f0308bde3_0_59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88" name="Google Shape;88;g5f0308bde3_0_59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1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89" name="Shape 89"/>
        <p:cNvGrpSpPr/>
        <p:nvPr/>
      </p:nvGrpSpPr>
      <p:grpSpPr>
        <a:xfrm>
          <a:off x="0" y="0"/>
          <a:ext cx="0" cy="0"/>
          <a:chOff x="0" y="0"/>
          <a:chExt cx="0" cy="0"/>
        </a:xfrm>
      </p:grpSpPr>
      <p:sp>
        <p:nvSpPr>
          <p:cNvPr id="90" name="Google Shape;90;g5f0308bde3_0_60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91" name="Google Shape;91;g5f0308bde3_0_6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2" name="Shape 92"/>
        <p:cNvGrpSpPr/>
        <p:nvPr/>
      </p:nvGrpSpPr>
      <p:grpSpPr>
        <a:xfrm>
          <a:off x="0" y="0"/>
          <a:ext cx="0" cy="0"/>
          <a:chOff x="0" y="0"/>
          <a:chExt cx="0" cy="0"/>
        </a:xfrm>
      </p:grpSpPr>
      <p:sp>
        <p:nvSpPr>
          <p:cNvPr id="93" name="Google Shape;93;g5f0308bde3_0_60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94" name="Google Shape;94;g5f0308bde3_0_6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5" name="Shape 95"/>
        <p:cNvGrpSpPr/>
        <p:nvPr/>
      </p:nvGrpSpPr>
      <p:grpSpPr>
        <a:xfrm>
          <a:off x="0" y="0"/>
          <a:ext cx="0" cy="0"/>
          <a:chOff x="0" y="0"/>
          <a:chExt cx="0" cy="0"/>
        </a:xfrm>
      </p:grpSpPr>
      <p:sp>
        <p:nvSpPr>
          <p:cNvPr id="96" name="Google Shape;96;g5f0308bde3_0_60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7" name="Google Shape;97;g5f0308bde3_0_60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98" name="Google Shape;98;g5f0308bde3_0_6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9" name="Shape 99"/>
        <p:cNvGrpSpPr/>
        <p:nvPr/>
      </p:nvGrpSpPr>
      <p:grpSpPr>
        <a:xfrm>
          <a:off x="0" y="0"/>
          <a:ext cx="0" cy="0"/>
          <a:chOff x="0" y="0"/>
          <a:chExt cx="0" cy="0"/>
        </a:xfrm>
      </p:grpSpPr>
      <p:sp>
        <p:nvSpPr>
          <p:cNvPr id="100" name="Google Shape;100;g5f0308bde3_0_6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 title and description">
    <p:spTree>
      <p:nvGrpSpPr>
        <p:cNvPr id="16" name="Shape 16"/>
        <p:cNvGrpSpPr/>
        <p:nvPr/>
      </p:nvGrpSpPr>
      <p:grpSpPr>
        <a:xfrm>
          <a:off x="0" y="0"/>
          <a:ext cx="0" cy="0"/>
          <a:chOff x="0" y="0"/>
          <a:chExt cx="0" cy="0"/>
        </a:xfrm>
      </p:grpSpPr>
      <p:sp>
        <p:nvSpPr>
          <p:cNvPr id="17" name="Google Shape;17;p2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9" name="Google Shape;19;p2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0" name="Google Shape;20;p2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1" name="Google Shape;21;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2" name="Shape 22"/>
        <p:cNvGrpSpPr/>
        <p:nvPr/>
      </p:nvGrpSpPr>
      <p:grpSpPr>
        <a:xfrm>
          <a:off x="0" y="0"/>
          <a:ext cx="0" cy="0"/>
          <a:chOff x="0" y="0"/>
          <a:chExt cx="0" cy="0"/>
        </a:xfrm>
      </p:grpSpPr>
      <p:sp>
        <p:nvSpPr>
          <p:cNvPr id="23" name="Google Shape;23;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5" name="Google Shape;25;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6" name="Shape 26"/>
        <p:cNvGrpSpPr/>
        <p:nvPr/>
      </p:nvGrpSpPr>
      <p:grpSpPr>
        <a:xfrm>
          <a:off x="0" y="0"/>
          <a:ext cx="0" cy="0"/>
          <a:chOff x="0" y="0"/>
          <a:chExt cx="0" cy="0"/>
        </a:xfrm>
      </p:grpSpPr>
      <p:sp>
        <p:nvSpPr>
          <p:cNvPr id="27" name="Google Shape;27;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2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 name="Google Shape;29;p2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 name="Google Shape;30;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3" name="Google Shape;33;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4" name="Shape 34"/>
        <p:cNvGrpSpPr/>
        <p:nvPr/>
      </p:nvGrpSpPr>
      <p:grpSpPr>
        <a:xfrm>
          <a:off x="0" y="0"/>
          <a:ext cx="0" cy="0"/>
          <a:chOff x="0" y="0"/>
          <a:chExt cx="0" cy="0"/>
        </a:xfrm>
      </p:grpSpPr>
      <p:sp>
        <p:nvSpPr>
          <p:cNvPr id="35" name="Google Shape;35;p2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6" name="Google Shape;36;p2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7" name="Google Shape;37;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8" name="Shape 38"/>
        <p:cNvGrpSpPr/>
        <p:nvPr/>
      </p:nvGrpSpPr>
      <p:grpSpPr>
        <a:xfrm>
          <a:off x="0" y="0"/>
          <a:ext cx="0" cy="0"/>
          <a:chOff x="0" y="0"/>
          <a:chExt cx="0" cy="0"/>
        </a:xfrm>
      </p:grpSpPr>
      <p:sp>
        <p:nvSpPr>
          <p:cNvPr id="39" name="Google Shape;39;p2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0" name="Google Shape;40;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2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3.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172746"/>
        </a:solidFill>
      </p:bgPr>
    </p:bg>
    <p:spTree>
      <p:nvGrpSpPr>
        <p:cNvPr id="5" name="Shape 5"/>
        <p:cNvGrpSpPr/>
        <p:nvPr/>
      </p:nvGrpSpPr>
      <p:grpSpPr>
        <a:xfrm>
          <a:off x="0" y="0"/>
          <a:ext cx="0" cy="0"/>
          <a:chOff x="0" y="0"/>
          <a:chExt cx="0" cy="0"/>
        </a:xfrm>
      </p:grpSpPr>
      <p:sp>
        <p:nvSpPr>
          <p:cNvPr id="6" name="Google Shape;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172746"/>
        </a:solidFill>
      </p:bgPr>
    </p:bg>
    <p:spTree>
      <p:nvGrpSpPr>
        <p:cNvPr id="56" name="Shape 56"/>
        <p:cNvGrpSpPr/>
        <p:nvPr/>
      </p:nvGrpSpPr>
      <p:grpSpPr>
        <a:xfrm>
          <a:off x="0" y="0"/>
          <a:ext cx="0" cy="0"/>
          <a:chOff x="0" y="0"/>
          <a:chExt cx="0" cy="0"/>
        </a:xfrm>
      </p:grpSpPr>
      <p:sp>
        <p:nvSpPr>
          <p:cNvPr id="57" name="Google Shape;57;g5f0308bde3_0_5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8" name="Google Shape;58;g5f0308bde3_0_56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9" name="Google Shape;59;g5f0308bde3_0_5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 Id="rId3"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2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3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2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hyperlink" Target="https://jsonplaceholder.typicode.com/posts"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1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3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 Id="rId3" Type="http://schemas.openxmlformats.org/officeDocument/2006/relationships/image" Target="../media/image1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 Id="rId3" Type="http://schemas.openxmlformats.org/officeDocument/2006/relationships/image" Target="../media/image1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 Id="rId3" Type="http://schemas.openxmlformats.org/officeDocument/2006/relationships/image" Target="../media/image1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7.xml"/><Relationship Id="rId3" Type="http://schemas.openxmlformats.org/officeDocument/2006/relationships/image" Target="../media/image1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Relationship Id="rId3" Type="http://schemas.openxmlformats.org/officeDocument/2006/relationships/image" Target="../media/image1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3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6.xml"/><Relationship Id="rId3" Type="http://schemas.openxmlformats.org/officeDocument/2006/relationships/image" Target="../media/image1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7.xml"/><Relationship Id="rId3" Type="http://schemas.openxmlformats.org/officeDocument/2006/relationships/image" Target="../media/image1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 Id="rId3" Type="http://schemas.openxmlformats.org/officeDocument/2006/relationships/image" Target="../media/image1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9.xml"/><Relationship Id="rId3"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g5f0308bde3_0_306"/>
          <p:cNvSpPr txBox="1"/>
          <p:nvPr/>
        </p:nvSpPr>
        <p:spPr>
          <a:xfrm>
            <a:off x="4276225" y="1858200"/>
            <a:ext cx="3330000" cy="142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700"/>
              <a:buFont typeface="Arial"/>
              <a:buNone/>
            </a:pPr>
            <a:r>
              <a:rPr b="1" i="0" lang="en-US" sz="2400" u="none" cap="none" strike="noStrike">
                <a:solidFill>
                  <a:srgbClr val="EFEFEF"/>
                </a:solidFill>
                <a:latin typeface="Montserrat"/>
                <a:ea typeface="Montserrat"/>
                <a:cs typeface="Montserrat"/>
                <a:sym typeface="Montserrat"/>
              </a:rPr>
              <a:t>Introduction to</a:t>
            </a:r>
            <a:endParaRPr b="1" i="0" sz="3200" u="none" cap="none" strike="noStrike">
              <a:solidFill>
                <a:srgbClr val="EFEFEF"/>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700"/>
              <a:buFont typeface="Arial"/>
              <a:buNone/>
            </a:pPr>
            <a:r>
              <a:rPr b="1" i="0" lang="en-US" sz="4800" u="none" cap="none" strike="noStrike">
                <a:solidFill>
                  <a:srgbClr val="EFEFEF"/>
                </a:solidFill>
                <a:latin typeface="Montserrat"/>
                <a:ea typeface="Montserrat"/>
                <a:cs typeface="Montserrat"/>
                <a:sym typeface="Montserrat"/>
              </a:rPr>
              <a:t>REACT JS</a:t>
            </a:r>
            <a:endParaRPr b="1" i="0" sz="4800" u="none" cap="none" strike="noStrike">
              <a:solidFill>
                <a:srgbClr val="EFEFEF"/>
              </a:solidFill>
              <a:latin typeface="Montserrat"/>
              <a:ea typeface="Montserrat"/>
              <a:cs typeface="Montserrat"/>
              <a:sym typeface="Montserrat"/>
            </a:endParaRPr>
          </a:p>
        </p:txBody>
      </p:sp>
      <p:pic>
        <p:nvPicPr>
          <p:cNvPr id="106" name="Google Shape;106;g5f0308bde3_0_306"/>
          <p:cNvPicPr preferRelativeResize="0"/>
          <p:nvPr/>
        </p:nvPicPr>
        <p:blipFill rotWithShape="1">
          <a:blip r:embed="rId3">
            <a:alphaModFix/>
          </a:blip>
          <a:srcRect b="0" l="0" r="0" t="0"/>
          <a:stretch/>
        </p:blipFill>
        <p:spPr>
          <a:xfrm>
            <a:off x="1537775" y="1202525"/>
            <a:ext cx="2738450" cy="2738450"/>
          </a:xfrm>
          <a:prstGeom prst="rect">
            <a:avLst/>
          </a:prstGeom>
          <a:noFill/>
          <a:ln>
            <a:noFill/>
          </a:ln>
        </p:spPr>
      </p:pic>
      <p:sp>
        <p:nvSpPr>
          <p:cNvPr id="107" name="Google Shape;107;g5f0308bde3_0_306"/>
          <p:cNvSpPr txBox="1"/>
          <p:nvPr/>
        </p:nvSpPr>
        <p:spPr>
          <a:xfrm>
            <a:off x="2025250" y="3940975"/>
            <a:ext cx="6172200" cy="7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155" name="Shape 155"/>
        <p:cNvGrpSpPr/>
        <p:nvPr/>
      </p:nvGrpSpPr>
      <p:grpSpPr>
        <a:xfrm>
          <a:off x="0" y="0"/>
          <a:ext cx="0" cy="0"/>
          <a:chOff x="0" y="0"/>
          <a:chExt cx="0" cy="0"/>
        </a:xfrm>
      </p:grpSpPr>
      <p:pic>
        <p:nvPicPr>
          <p:cNvPr id="156" name="Google Shape;156;g79469a059c_1_70"/>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726" name="Shape 726"/>
        <p:cNvGrpSpPr/>
        <p:nvPr/>
      </p:nvGrpSpPr>
      <p:grpSpPr>
        <a:xfrm>
          <a:off x="0" y="0"/>
          <a:ext cx="0" cy="0"/>
          <a:chOff x="0" y="0"/>
          <a:chExt cx="0" cy="0"/>
        </a:xfrm>
      </p:grpSpPr>
      <p:sp>
        <p:nvSpPr>
          <p:cNvPr id="727" name="Google Shape;727;g41960fbd57_0_47"/>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g41960fbd57_0_47"/>
          <p:cNvSpPr txBox="1"/>
          <p:nvPr/>
        </p:nvSpPr>
        <p:spPr>
          <a:xfrm>
            <a:off x="593150" y="8260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t/>
            </a:r>
            <a:endParaRPr>
              <a:solidFill>
                <a:schemeClr val="dk1"/>
              </a:solidFill>
              <a:latin typeface="Montserrat"/>
              <a:ea typeface="Montserrat"/>
              <a:cs typeface="Montserrat"/>
              <a:sym typeface="Montserrat"/>
            </a:endParaRPr>
          </a:p>
        </p:txBody>
      </p:sp>
      <p:pic>
        <p:nvPicPr>
          <p:cNvPr id="729" name="Google Shape;729;g41960fbd57_0_47"/>
          <p:cNvPicPr preferRelativeResize="0"/>
          <p:nvPr/>
        </p:nvPicPr>
        <p:blipFill rotWithShape="1">
          <a:blip r:embed="rId3">
            <a:alphaModFix/>
          </a:blip>
          <a:srcRect b="0" l="7264" r="7272" t="0"/>
          <a:stretch/>
        </p:blipFill>
        <p:spPr>
          <a:xfrm>
            <a:off x="-21300" y="0"/>
            <a:ext cx="9165301" cy="51434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160" name="Shape 160"/>
        <p:cNvGrpSpPr/>
        <p:nvPr/>
      </p:nvGrpSpPr>
      <p:grpSpPr>
        <a:xfrm>
          <a:off x="0" y="0"/>
          <a:ext cx="0" cy="0"/>
          <a:chOff x="0" y="0"/>
          <a:chExt cx="0" cy="0"/>
        </a:xfrm>
      </p:grpSpPr>
      <p:pic>
        <p:nvPicPr>
          <p:cNvPr id="161" name="Google Shape;161;g79469a059c_1_43"/>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165" name="Shape 165"/>
        <p:cNvGrpSpPr/>
        <p:nvPr/>
      </p:nvGrpSpPr>
      <p:grpSpPr>
        <a:xfrm>
          <a:off x="0" y="0"/>
          <a:ext cx="0" cy="0"/>
          <a:chOff x="0" y="0"/>
          <a:chExt cx="0" cy="0"/>
        </a:xfrm>
      </p:grpSpPr>
      <p:pic>
        <p:nvPicPr>
          <p:cNvPr id="166" name="Google Shape;166;g79469a059c_1_46"/>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170" name="Shape 170"/>
        <p:cNvGrpSpPr/>
        <p:nvPr/>
      </p:nvGrpSpPr>
      <p:grpSpPr>
        <a:xfrm>
          <a:off x="0" y="0"/>
          <a:ext cx="0" cy="0"/>
          <a:chOff x="0" y="0"/>
          <a:chExt cx="0" cy="0"/>
        </a:xfrm>
      </p:grpSpPr>
      <p:pic>
        <p:nvPicPr>
          <p:cNvPr id="171" name="Google Shape;171;g79469a059c_1_49"/>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175" name="Shape 175"/>
        <p:cNvGrpSpPr/>
        <p:nvPr/>
      </p:nvGrpSpPr>
      <p:grpSpPr>
        <a:xfrm>
          <a:off x="0" y="0"/>
          <a:ext cx="0" cy="0"/>
          <a:chOff x="0" y="0"/>
          <a:chExt cx="0" cy="0"/>
        </a:xfrm>
      </p:grpSpPr>
      <p:pic>
        <p:nvPicPr>
          <p:cNvPr id="176" name="Google Shape;176;g79469a059c_1_52"/>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180" name="Shape 180"/>
        <p:cNvGrpSpPr/>
        <p:nvPr/>
      </p:nvGrpSpPr>
      <p:grpSpPr>
        <a:xfrm>
          <a:off x="0" y="0"/>
          <a:ext cx="0" cy="0"/>
          <a:chOff x="0" y="0"/>
          <a:chExt cx="0" cy="0"/>
        </a:xfrm>
      </p:grpSpPr>
      <p:pic>
        <p:nvPicPr>
          <p:cNvPr id="181" name="Google Shape;181;g79469a059c_1_55"/>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185" name="Shape 185"/>
        <p:cNvGrpSpPr/>
        <p:nvPr/>
      </p:nvGrpSpPr>
      <p:grpSpPr>
        <a:xfrm>
          <a:off x="0" y="0"/>
          <a:ext cx="0" cy="0"/>
          <a:chOff x="0" y="0"/>
          <a:chExt cx="0" cy="0"/>
        </a:xfrm>
      </p:grpSpPr>
      <p:pic>
        <p:nvPicPr>
          <p:cNvPr id="186" name="Google Shape;186;g79469a059c_1_58"/>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190" name="Shape 190"/>
        <p:cNvGrpSpPr/>
        <p:nvPr/>
      </p:nvGrpSpPr>
      <p:grpSpPr>
        <a:xfrm>
          <a:off x="0" y="0"/>
          <a:ext cx="0" cy="0"/>
          <a:chOff x="0" y="0"/>
          <a:chExt cx="0" cy="0"/>
        </a:xfrm>
      </p:grpSpPr>
      <p:pic>
        <p:nvPicPr>
          <p:cNvPr id="191" name="Google Shape;191;g79469a059c_1_61"/>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195" name="Shape 195"/>
        <p:cNvGrpSpPr/>
        <p:nvPr/>
      </p:nvGrpSpPr>
      <p:grpSpPr>
        <a:xfrm>
          <a:off x="0" y="0"/>
          <a:ext cx="0" cy="0"/>
          <a:chOff x="0" y="0"/>
          <a:chExt cx="0" cy="0"/>
        </a:xfrm>
      </p:grpSpPr>
      <p:pic>
        <p:nvPicPr>
          <p:cNvPr id="196" name="Google Shape;196;g794b11293e_0_1"/>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200" name="Shape 200"/>
        <p:cNvGrpSpPr/>
        <p:nvPr/>
      </p:nvGrpSpPr>
      <p:grpSpPr>
        <a:xfrm>
          <a:off x="0" y="0"/>
          <a:ext cx="0" cy="0"/>
          <a:chOff x="0" y="0"/>
          <a:chExt cx="0" cy="0"/>
        </a:xfrm>
      </p:grpSpPr>
      <p:sp>
        <p:nvSpPr>
          <p:cNvPr id="201" name="Google Shape;201;g5f0308bde3_0_323"/>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Hello World App!!</a:t>
            </a:r>
            <a:endParaRPr b="1" sz="2500">
              <a:solidFill>
                <a:srgbClr val="073763"/>
              </a:solidFill>
              <a:latin typeface="Montserrat"/>
              <a:ea typeface="Montserrat"/>
              <a:cs typeface="Montserrat"/>
              <a:sym typeface="Montserrat"/>
            </a:endParaRPr>
          </a:p>
        </p:txBody>
      </p:sp>
      <p:sp>
        <p:nvSpPr>
          <p:cNvPr id="202" name="Google Shape;202;g5f0308bde3_0_323"/>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g5f0308bde3_0_323"/>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Create React App is an officially supported way to create single-page React applications. It offers a modern build setup with no configuration.</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You’ll need to have Node &gt;= 8.10 on your local development machine.</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To create a new app, follow these steps:</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npx create-react-app my-app</a:t>
            </a:r>
            <a:endParaRPr b="0" i="1" sz="1400" u="none" cap="none" strike="noStrike">
              <a:solidFill>
                <a:srgbClr val="172746"/>
              </a:solidFill>
              <a:latin typeface="Gill Sans"/>
              <a:ea typeface="Gill Sans"/>
              <a:cs typeface="Gill Sans"/>
              <a:sym typeface="Gill Sans"/>
            </a:endParaRPr>
          </a:p>
          <a:p>
            <a:pPr indent="0" lvl="0" marL="0" marR="0" rtl="0" algn="l">
              <a:lnSpc>
                <a:spcPct val="115000"/>
              </a:lnSpc>
              <a:spcBef>
                <a:spcPts val="9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cd my-app</a:t>
            </a:r>
            <a:endParaRPr b="0" i="1" sz="1400" u="none" cap="none" strike="noStrike">
              <a:solidFill>
                <a:srgbClr val="172746"/>
              </a:solidFill>
              <a:latin typeface="Gill Sans"/>
              <a:ea typeface="Gill Sans"/>
              <a:cs typeface="Gill Sans"/>
              <a:sym typeface="Gill Sans"/>
            </a:endParaRPr>
          </a:p>
          <a:p>
            <a:pPr indent="0" lvl="0" marL="0" marR="0" rtl="0" algn="l">
              <a:lnSpc>
                <a:spcPct val="115000"/>
              </a:lnSpc>
              <a:spcBef>
                <a:spcPts val="9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npm start</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Once the local server starts, then open http://localhost:3000/ to see your app.</a:t>
            </a:r>
            <a:endParaRPr b="0" i="0" sz="1400" u="none" cap="none" strike="noStrike">
              <a:solidFill>
                <a:srgbClr val="172746"/>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111" name="Shape 111"/>
        <p:cNvGrpSpPr/>
        <p:nvPr/>
      </p:nvGrpSpPr>
      <p:grpSpPr>
        <a:xfrm>
          <a:off x="0" y="0"/>
          <a:ext cx="0" cy="0"/>
          <a:chOff x="0" y="0"/>
          <a:chExt cx="0" cy="0"/>
        </a:xfrm>
      </p:grpSpPr>
      <p:sp>
        <p:nvSpPr>
          <p:cNvPr id="112" name="Google Shape;112;g5f0308bde3_0_311"/>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What is ReactJs?</a:t>
            </a:r>
            <a:endParaRPr b="1" sz="2500">
              <a:solidFill>
                <a:srgbClr val="073763"/>
              </a:solidFill>
              <a:latin typeface="Montserrat"/>
              <a:ea typeface="Montserrat"/>
              <a:cs typeface="Montserrat"/>
              <a:sym typeface="Montserrat"/>
            </a:endParaRPr>
          </a:p>
        </p:txBody>
      </p:sp>
      <p:sp>
        <p:nvSpPr>
          <p:cNvPr id="113" name="Google Shape;113;g5f0308bde3_0_311"/>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g5f0308bde3_0_311"/>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400" u="none" cap="none" strike="noStrike">
                <a:solidFill>
                  <a:srgbClr val="172746"/>
                </a:solidFill>
                <a:latin typeface="Montserrat"/>
                <a:ea typeface="Montserrat"/>
                <a:cs typeface="Montserrat"/>
                <a:sym typeface="Montserrat"/>
              </a:rPr>
              <a:t>React is a JavaScript library for building SPAs with interactive user interfaces.</a:t>
            </a:r>
            <a:endParaRPr b="0" i="0" sz="1400" u="none" cap="none" strike="noStrike">
              <a:solidFill>
                <a:srgbClr val="172746"/>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lang="en-US">
                <a:solidFill>
                  <a:srgbClr val="172746"/>
                </a:solidFill>
                <a:latin typeface="Montserrat"/>
                <a:ea typeface="Montserrat"/>
                <a:cs typeface="Montserrat"/>
                <a:sym typeface="Montserrat"/>
              </a:rPr>
              <a:t>The entire React application can be modeled as a set of independent, isolated and reusable components. In other words you can say components are the building blocks of React App. These components are put together to design complex layouts.</a:t>
            </a:r>
            <a:endParaRPr b="0" i="0" sz="1400" u="none" cap="none" strike="noStrike">
              <a:solidFill>
                <a:srgbClr val="172746"/>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0" i="0" sz="1400" u="none" cap="none" strike="noStrike">
              <a:solidFill>
                <a:srgbClr val="172746"/>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React makes it painless to create interactive UIs. It has a concept called state for this purpose.</a:t>
            </a:r>
            <a:endParaRPr b="0" i="0" sz="1400" u="none" cap="none" strike="noStrike">
              <a:solidFill>
                <a:srgbClr val="172746"/>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172746"/>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Some of the websites built with React - Facebook, Netflix, Instagram, Twitter, Airbnb, Nike, MakeMyTr</a:t>
            </a:r>
            <a:r>
              <a:rPr lang="en-US">
                <a:solidFill>
                  <a:srgbClr val="172746"/>
                </a:solidFill>
                <a:latin typeface="Montserrat"/>
                <a:ea typeface="Montserrat"/>
                <a:cs typeface="Montserrat"/>
                <a:sym typeface="Montserrat"/>
              </a:rPr>
              <a:t>ip, Codepen, Snapchat, Prime Videos </a:t>
            </a:r>
            <a:r>
              <a:rPr b="0" i="0" lang="en-US" sz="1400" u="none" cap="none" strike="noStrike">
                <a:solidFill>
                  <a:srgbClr val="172746"/>
                </a:solidFill>
                <a:latin typeface="Montserrat"/>
                <a:ea typeface="Montserrat"/>
                <a:cs typeface="Montserrat"/>
                <a:sym typeface="Montserrat"/>
              </a:rPr>
              <a:t>and many many more.</a:t>
            </a:r>
            <a:endParaRPr b="0" i="0" sz="1400" u="none" cap="none" strike="noStrike">
              <a:solidFill>
                <a:srgbClr val="172746"/>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207" name="Shape 207"/>
        <p:cNvGrpSpPr/>
        <p:nvPr/>
      </p:nvGrpSpPr>
      <p:grpSpPr>
        <a:xfrm>
          <a:off x="0" y="0"/>
          <a:ext cx="0" cy="0"/>
          <a:chOff x="0" y="0"/>
          <a:chExt cx="0" cy="0"/>
        </a:xfrm>
      </p:grpSpPr>
      <p:sp>
        <p:nvSpPr>
          <p:cNvPr id="208" name="Google Shape;208;g5f0308bde3_0_329"/>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ES6 Refresher</a:t>
            </a:r>
            <a:endParaRPr b="1" sz="2500">
              <a:solidFill>
                <a:srgbClr val="073763"/>
              </a:solidFill>
              <a:latin typeface="Montserrat"/>
              <a:ea typeface="Montserrat"/>
              <a:cs typeface="Montserrat"/>
              <a:sym typeface="Montserrat"/>
            </a:endParaRPr>
          </a:p>
        </p:txBody>
      </p:sp>
      <p:sp>
        <p:nvSpPr>
          <p:cNvPr id="209" name="Google Shape;209;g5f0308bde3_0_329"/>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g5f0308bde3_0_329"/>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Visiting the following core features of ES6:</a:t>
            </a:r>
            <a:endParaRPr b="0" i="0" sz="1400" u="none" cap="none" strike="noStrike">
              <a:solidFill>
                <a:srgbClr val="172746"/>
              </a:solidFill>
              <a:latin typeface="Montserrat"/>
              <a:ea typeface="Montserrat"/>
              <a:cs typeface="Montserrat"/>
              <a:sym typeface="Montserrat"/>
            </a:endParaRPr>
          </a:p>
          <a:p>
            <a:pPr indent="-317500" lvl="0" marL="457200" marR="0" rtl="0" algn="l">
              <a:lnSpc>
                <a:spcPct val="115000"/>
              </a:lnSpc>
              <a:spcBef>
                <a:spcPts val="900"/>
              </a:spcBef>
              <a:spcAft>
                <a:spcPts val="0"/>
              </a:spcAft>
              <a:buClr>
                <a:srgbClr val="172746"/>
              </a:buClr>
              <a:buSzPts val="1400"/>
              <a:buFont typeface="Montserrat"/>
              <a:buChar char="●"/>
            </a:pPr>
            <a:r>
              <a:rPr b="0" i="0" lang="en-US" sz="1400" u="none" cap="none" strike="noStrike">
                <a:solidFill>
                  <a:srgbClr val="172746"/>
                </a:solidFill>
                <a:latin typeface="Montserrat"/>
                <a:ea typeface="Montserrat"/>
                <a:cs typeface="Montserrat"/>
                <a:sym typeface="Montserrat"/>
              </a:rPr>
              <a:t>Variable Declaration - Let and Const</a:t>
            </a:r>
            <a:endParaRPr b="0" i="0" sz="1400" u="none" cap="none" strike="noStrike">
              <a:solidFill>
                <a:srgbClr val="172746"/>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172746"/>
              </a:buClr>
              <a:buSzPts val="1400"/>
              <a:buFont typeface="Montserrat"/>
              <a:buChar char="●"/>
            </a:pPr>
            <a:r>
              <a:rPr b="0" i="0" lang="en-US" sz="1400" u="none" cap="none" strike="noStrike">
                <a:solidFill>
                  <a:srgbClr val="172746"/>
                </a:solidFill>
                <a:latin typeface="Montserrat"/>
                <a:ea typeface="Montserrat"/>
                <a:cs typeface="Montserrat"/>
                <a:sym typeface="Montserrat"/>
              </a:rPr>
              <a:t>Arrow Functions</a:t>
            </a:r>
            <a:endParaRPr b="0" i="0" sz="1400" u="none" cap="none" strike="noStrike">
              <a:solidFill>
                <a:srgbClr val="172746"/>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172746"/>
              </a:buClr>
              <a:buSzPts val="1400"/>
              <a:buFont typeface="Montserrat"/>
              <a:buChar char="●"/>
            </a:pPr>
            <a:r>
              <a:rPr b="0" i="0" lang="en-US" sz="1400" u="none" cap="none" strike="noStrike">
                <a:solidFill>
                  <a:srgbClr val="172746"/>
                </a:solidFill>
                <a:latin typeface="Montserrat"/>
                <a:ea typeface="Montserrat"/>
                <a:cs typeface="Montserrat"/>
                <a:sym typeface="Montserrat"/>
              </a:rPr>
              <a:t>Classes, Properties &amp; Methods</a:t>
            </a:r>
            <a:endParaRPr>
              <a:solidFill>
                <a:srgbClr val="172746"/>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172746"/>
              </a:buClr>
              <a:buSzPts val="1400"/>
              <a:buFont typeface="Montserrat"/>
              <a:buChar char="●"/>
            </a:pPr>
            <a:r>
              <a:rPr lang="en-US">
                <a:solidFill>
                  <a:srgbClr val="172746"/>
                </a:solidFill>
                <a:latin typeface="Montserrat"/>
                <a:ea typeface="Montserrat"/>
                <a:cs typeface="Montserrat"/>
                <a:sym typeface="Montserrat"/>
              </a:rPr>
              <a:t>Primitive and Reference Types</a:t>
            </a:r>
            <a:endParaRPr>
              <a:solidFill>
                <a:srgbClr val="172746"/>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172746"/>
              </a:buClr>
              <a:buSzPts val="1400"/>
              <a:buFont typeface="Montserrat"/>
              <a:buChar char="●"/>
            </a:pPr>
            <a:r>
              <a:rPr b="0" i="0" lang="en-US" sz="1400" u="none" cap="none" strike="noStrike">
                <a:solidFill>
                  <a:srgbClr val="172746"/>
                </a:solidFill>
                <a:latin typeface="Montserrat"/>
                <a:ea typeface="Montserrat"/>
                <a:cs typeface="Montserrat"/>
                <a:sym typeface="Montserrat"/>
              </a:rPr>
              <a:t>Spread and Rest Operator</a:t>
            </a:r>
            <a:endParaRPr b="0" i="0" sz="1400" u="none" cap="none" strike="noStrike">
              <a:solidFill>
                <a:srgbClr val="172746"/>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172746"/>
              </a:buClr>
              <a:buSzPts val="1400"/>
              <a:buFont typeface="Montserrat"/>
              <a:buChar char="●"/>
            </a:pPr>
            <a:r>
              <a:rPr b="0" i="0" lang="en-US" sz="1400" u="none" cap="none" strike="noStrike">
                <a:solidFill>
                  <a:srgbClr val="172746"/>
                </a:solidFill>
                <a:latin typeface="Montserrat"/>
                <a:ea typeface="Montserrat"/>
                <a:cs typeface="Montserrat"/>
                <a:sym typeface="Montserrat"/>
              </a:rPr>
              <a:t>Destructuring</a:t>
            </a:r>
            <a:endParaRPr b="0" i="0" sz="1400" u="none" cap="none" strike="noStrike">
              <a:solidFill>
                <a:srgbClr val="172746"/>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172746"/>
              </a:buClr>
              <a:buSzPts val="1400"/>
              <a:buFont typeface="Montserrat"/>
              <a:buChar char="●"/>
            </a:pPr>
            <a:r>
              <a:rPr b="0" i="0" lang="en-US" sz="1400" u="none" cap="none" strike="noStrike">
                <a:solidFill>
                  <a:srgbClr val="172746"/>
                </a:solidFill>
                <a:latin typeface="Montserrat"/>
                <a:ea typeface="Montserrat"/>
                <a:cs typeface="Montserrat"/>
                <a:sym typeface="Montserrat"/>
              </a:rPr>
              <a:t>Array Functions - Map, Reduce and Filter</a:t>
            </a:r>
            <a:endParaRPr b="0" i="0" sz="1400" u="none" cap="none" strike="noStrike">
              <a:solidFill>
                <a:srgbClr val="172746"/>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214" name="Shape 214"/>
        <p:cNvGrpSpPr/>
        <p:nvPr/>
      </p:nvGrpSpPr>
      <p:grpSpPr>
        <a:xfrm>
          <a:off x="0" y="0"/>
          <a:ext cx="0" cy="0"/>
          <a:chOff x="0" y="0"/>
          <a:chExt cx="0" cy="0"/>
        </a:xfrm>
      </p:grpSpPr>
      <p:sp>
        <p:nvSpPr>
          <p:cNvPr id="215" name="Google Shape;215;g5f0308bde3_0_335"/>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Let and Const</a:t>
            </a:r>
            <a:endParaRPr b="1" sz="2500">
              <a:solidFill>
                <a:srgbClr val="073763"/>
              </a:solidFill>
              <a:latin typeface="Montserrat"/>
              <a:ea typeface="Montserrat"/>
              <a:cs typeface="Montserrat"/>
              <a:sym typeface="Montserrat"/>
            </a:endParaRPr>
          </a:p>
        </p:txBody>
      </p:sp>
      <p:sp>
        <p:nvSpPr>
          <p:cNvPr id="216" name="Google Shape;216;g5f0308bde3_0_335"/>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g5f0308bde3_0_335"/>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In old JavaScript, we use “</a:t>
            </a:r>
            <a:r>
              <a:rPr b="0" i="1" lang="en-US" sz="1400" u="none" cap="none" strike="noStrike">
                <a:solidFill>
                  <a:srgbClr val="172746"/>
                </a:solidFill>
                <a:latin typeface="Montserrat"/>
                <a:ea typeface="Montserrat"/>
                <a:cs typeface="Montserrat"/>
                <a:sym typeface="Montserrat"/>
              </a:rPr>
              <a:t>var” </a:t>
            </a:r>
            <a:r>
              <a:rPr b="0" i="0" lang="en-US" sz="1400" u="none" cap="none" strike="noStrike">
                <a:solidFill>
                  <a:srgbClr val="172746"/>
                </a:solidFill>
                <a:latin typeface="Montserrat"/>
                <a:ea typeface="Montserrat"/>
                <a:cs typeface="Montserrat"/>
                <a:sym typeface="Montserrat"/>
              </a:rPr>
              <a:t>to create variables. In ES6 we use “</a:t>
            </a:r>
            <a:r>
              <a:rPr b="0" i="1" lang="en-US" sz="1400" u="none" cap="none" strike="noStrike">
                <a:solidFill>
                  <a:srgbClr val="172746"/>
                </a:solidFill>
                <a:latin typeface="Montserrat"/>
                <a:ea typeface="Montserrat"/>
                <a:cs typeface="Montserrat"/>
                <a:sym typeface="Montserrat"/>
              </a:rPr>
              <a:t>let”</a:t>
            </a:r>
            <a:r>
              <a:rPr b="0" i="0" lang="en-US" sz="1400" u="none" cap="none" strike="noStrike">
                <a:solidFill>
                  <a:srgbClr val="172746"/>
                </a:solidFill>
                <a:latin typeface="Montserrat"/>
                <a:ea typeface="Montserrat"/>
                <a:cs typeface="Montserrat"/>
                <a:sym typeface="Montserrat"/>
              </a:rPr>
              <a:t> and </a:t>
            </a:r>
            <a:r>
              <a:rPr b="0" i="1" lang="en-US" sz="1400" u="none" cap="none" strike="noStrike">
                <a:solidFill>
                  <a:srgbClr val="172746"/>
                </a:solidFill>
                <a:latin typeface="Montserrat"/>
                <a:ea typeface="Montserrat"/>
                <a:cs typeface="Montserrat"/>
                <a:sym typeface="Montserrat"/>
              </a:rPr>
              <a:t>“const”.</a:t>
            </a:r>
            <a:endParaRPr b="0" i="1"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Think of </a:t>
            </a:r>
            <a:r>
              <a:rPr b="0" i="1" lang="en-US" sz="1400" u="none" cap="none" strike="noStrike">
                <a:solidFill>
                  <a:srgbClr val="172746"/>
                </a:solidFill>
                <a:latin typeface="Montserrat"/>
                <a:ea typeface="Montserrat"/>
                <a:cs typeface="Montserrat"/>
                <a:sym typeface="Montserrat"/>
              </a:rPr>
              <a:t>let</a:t>
            </a:r>
            <a:r>
              <a:rPr b="0" i="0" lang="en-US" sz="1400" u="none" cap="none" strike="noStrike">
                <a:solidFill>
                  <a:srgbClr val="172746"/>
                </a:solidFill>
                <a:latin typeface="Montserrat"/>
                <a:ea typeface="Montserrat"/>
                <a:cs typeface="Montserrat"/>
                <a:sym typeface="Montserrat"/>
              </a:rPr>
              <a:t> as the new </a:t>
            </a:r>
            <a:r>
              <a:rPr b="0" i="1" lang="en-US" sz="1400" u="none" cap="none" strike="noStrike">
                <a:solidFill>
                  <a:srgbClr val="172746"/>
                </a:solidFill>
                <a:latin typeface="Montserrat"/>
                <a:ea typeface="Montserrat"/>
                <a:cs typeface="Montserrat"/>
                <a:sym typeface="Montserrat"/>
              </a:rPr>
              <a:t>var. </a:t>
            </a:r>
            <a:r>
              <a:rPr b="0" i="0" lang="en-US" sz="1400" u="none" cap="none" strike="noStrike">
                <a:solidFill>
                  <a:srgbClr val="172746"/>
                </a:solidFill>
                <a:latin typeface="Montserrat"/>
                <a:ea typeface="Montserrat"/>
                <a:cs typeface="Montserrat"/>
                <a:sym typeface="Montserrat"/>
              </a:rPr>
              <a:t>It is used to create a variable for which the value may change even after it’s declared. </a:t>
            </a:r>
            <a:r>
              <a:rPr b="1" i="0" lang="en-US" sz="1400" u="none" cap="none" strike="noStrike">
                <a:solidFill>
                  <a:srgbClr val="172746"/>
                </a:solidFill>
                <a:latin typeface="Montserrat"/>
                <a:ea typeface="Montserrat"/>
                <a:cs typeface="Montserrat"/>
                <a:sym typeface="Montserrat"/>
              </a:rPr>
              <a:t>It doesn</a:t>
            </a:r>
            <a:r>
              <a:rPr b="1" lang="en-US">
                <a:solidFill>
                  <a:srgbClr val="172746"/>
                </a:solidFill>
                <a:latin typeface="Montserrat"/>
                <a:ea typeface="Montserrat"/>
                <a:cs typeface="Montserrat"/>
                <a:sym typeface="Montserrat"/>
              </a:rPr>
              <a:t>’t supports hoisting.</a:t>
            </a:r>
            <a:endParaRPr b="1" i="1"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0" i="1" lang="en-US" sz="1400" u="none" cap="none" strike="noStrike">
                <a:solidFill>
                  <a:srgbClr val="172746"/>
                </a:solidFill>
                <a:latin typeface="Montserrat"/>
                <a:ea typeface="Montserrat"/>
                <a:cs typeface="Montserrat"/>
                <a:sym typeface="Montserrat"/>
              </a:rPr>
              <a:t>const</a:t>
            </a:r>
            <a:r>
              <a:rPr b="0" i="0" lang="en-US" sz="1400" u="none" cap="none" strike="noStrike">
                <a:solidFill>
                  <a:srgbClr val="172746"/>
                </a:solidFill>
                <a:latin typeface="Montserrat"/>
                <a:ea typeface="Montserrat"/>
                <a:cs typeface="Montserrat"/>
                <a:sym typeface="Montserrat"/>
              </a:rPr>
              <a:t> is used to create a variable for which the value will never change after it’s declared. JavaScript will give you an error if you try to update the value of a const variable.</a:t>
            </a:r>
            <a:r>
              <a:rPr i="0" lang="en-US" sz="1400" u="none" cap="none" strike="noStrike">
                <a:solidFill>
                  <a:srgbClr val="172746"/>
                </a:solidFill>
                <a:latin typeface="Montserrat"/>
                <a:ea typeface="Montserrat"/>
                <a:cs typeface="Montserrat"/>
                <a:sym typeface="Montserrat"/>
              </a:rPr>
              <a:t> </a:t>
            </a:r>
            <a:r>
              <a:rPr lang="en-US">
                <a:solidFill>
                  <a:srgbClr val="172746"/>
                </a:solidFill>
                <a:latin typeface="Montserrat"/>
                <a:ea typeface="Montserrat"/>
                <a:cs typeface="Montserrat"/>
                <a:sym typeface="Montserrat"/>
              </a:rPr>
              <a:t>It doesn’t supports hoisting.</a:t>
            </a:r>
            <a:endParaRPr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For eg,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var mName = “John Lark”</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let mAge = 28</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const endpoint = “https://api.rest.com/v1/”</a:t>
            </a:r>
            <a:endParaRPr b="0" i="0" sz="1400" u="none" cap="none" strike="noStrike">
              <a:solidFill>
                <a:srgbClr val="172746"/>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221" name="Shape 221"/>
        <p:cNvGrpSpPr/>
        <p:nvPr/>
      </p:nvGrpSpPr>
      <p:grpSpPr>
        <a:xfrm>
          <a:off x="0" y="0"/>
          <a:ext cx="0" cy="0"/>
          <a:chOff x="0" y="0"/>
          <a:chExt cx="0" cy="0"/>
        </a:xfrm>
      </p:grpSpPr>
      <p:sp>
        <p:nvSpPr>
          <p:cNvPr id="222" name="Google Shape;222;g5f0308bde3_0_341"/>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Arrow Functions</a:t>
            </a:r>
            <a:endParaRPr b="1" sz="2500">
              <a:solidFill>
                <a:srgbClr val="073763"/>
              </a:solidFill>
              <a:latin typeface="Montserrat"/>
              <a:ea typeface="Montserrat"/>
              <a:cs typeface="Montserrat"/>
              <a:sym typeface="Montserrat"/>
            </a:endParaRPr>
          </a:p>
        </p:txBody>
      </p:sp>
      <p:sp>
        <p:nvSpPr>
          <p:cNvPr id="223" name="Google Shape;223;g5f0308bde3_0_341"/>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g5f0308bde3_0_341"/>
          <p:cNvSpPr txBox="1"/>
          <p:nvPr/>
        </p:nvSpPr>
        <p:spPr>
          <a:xfrm>
            <a:off x="593150" y="6736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It is the new syntax to write functions in JavaScript. </a:t>
            </a:r>
            <a:r>
              <a:rPr lang="en-US">
                <a:solidFill>
                  <a:srgbClr val="172746"/>
                </a:solidFill>
                <a:latin typeface="Montserrat"/>
                <a:ea typeface="Montserrat"/>
                <a:cs typeface="Montserrat"/>
                <a:sym typeface="Montserrat"/>
              </a:rPr>
              <a:t>The  Arrow functions </a:t>
            </a:r>
            <a:r>
              <a:rPr b="1" i="0" lang="en-US" sz="1400" u="none" cap="none" strike="noStrike">
                <a:solidFill>
                  <a:srgbClr val="172746"/>
                </a:solidFill>
                <a:latin typeface="Montserrat"/>
                <a:ea typeface="Montserrat"/>
                <a:cs typeface="Montserrat"/>
                <a:sym typeface="Montserrat"/>
              </a:rPr>
              <a:t>do not support h</a:t>
            </a:r>
            <a:r>
              <a:rPr b="1" lang="en-US">
                <a:solidFill>
                  <a:srgbClr val="172746"/>
                </a:solidFill>
                <a:latin typeface="Montserrat"/>
                <a:ea typeface="Montserrat"/>
                <a:cs typeface="Montserrat"/>
                <a:sym typeface="Montserrat"/>
              </a:rPr>
              <a:t>oisting.</a:t>
            </a:r>
            <a:endParaRPr b="1">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t/>
            </a:r>
            <a:endParaRPr b="1">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1" i="0" lang="en-US" sz="1400" u="none" cap="none" strike="noStrike">
                <a:solidFill>
                  <a:srgbClr val="172746"/>
                </a:solidFill>
                <a:latin typeface="Montserrat"/>
                <a:ea typeface="Montserrat"/>
                <a:cs typeface="Montserrat"/>
                <a:sym typeface="Montserrat"/>
              </a:rPr>
              <a:t>Old Method:</a:t>
            </a:r>
            <a:r>
              <a:rPr b="0" i="0" lang="en-US" sz="1400" u="none" cap="none" strike="noStrike">
                <a:solidFill>
                  <a:srgbClr val="172746"/>
                </a:solidFill>
                <a:latin typeface="Montserrat"/>
                <a:ea typeface="Montserrat"/>
                <a:cs typeface="Montserrat"/>
                <a:sym typeface="Montserrat"/>
              </a:rPr>
              <a:t>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function mFunc(arg1, arg2...) {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    // Function Body</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1" i="0" lang="en-US" sz="1400" u="none" cap="none" strike="noStrike">
                <a:solidFill>
                  <a:srgbClr val="172746"/>
                </a:solidFill>
                <a:latin typeface="Montserrat"/>
                <a:ea typeface="Montserrat"/>
                <a:cs typeface="Montserrat"/>
                <a:sym typeface="Montserrat"/>
              </a:rPr>
              <a:t>Arrow Functions:</a:t>
            </a:r>
            <a:endParaRPr>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const mFunc = (arg1, arg2) =&gt; {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    // Function Body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a:t>
            </a:r>
            <a:endParaRPr b="0" i="0" sz="1400" u="none" cap="none" strike="noStrike">
              <a:solidFill>
                <a:srgbClr val="172746"/>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228" name="Shape 228"/>
        <p:cNvGrpSpPr/>
        <p:nvPr/>
      </p:nvGrpSpPr>
      <p:grpSpPr>
        <a:xfrm>
          <a:off x="0" y="0"/>
          <a:ext cx="0" cy="0"/>
          <a:chOff x="0" y="0"/>
          <a:chExt cx="0" cy="0"/>
        </a:xfrm>
      </p:grpSpPr>
      <p:sp>
        <p:nvSpPr>
          <p:cNvPr id="229" name="Google Shape;229;g794b11293e_0_21"/>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Arrow Functions (Special Syntax)</a:t>
            </a:r>
            <a:endParaRPr b="1" sz="2500">
              <a:solidFill>
                <a:srgbClr val="073763"/>
              </a:solidFill>
              <a:latin typeface="Montserrat"/>
              <a:ea typeface="Montserrat"/>
              <a:cs typeface="Montserrat"/>
              <a:sym typeface="Montserrat"/>
            </a:endParaRPr>
          </a:p>
        </p:txBody>
      </p:sp>
      <p:sp>
        <p:nvSpPr>
          <p:cNvPr id="230" name="Google Shape;230;g794b11293e_0_21"/>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g794b11293e_0_21"/>
          <p:cNvSpPr txBox="1"/>
          <p:nvPr/>
        </p:nvSpPr>
        <p:spPr>
          <a:xfrm>
            <a:off x="593150" y="6736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const mFunc = arg1 =&gt; { </a:t>
            </a:r>
            <a:r>
              <a:rPr b="1" i="0" lang="en-US" sz="1400" u="none" cap="none" strike="noStrike">
                <a:solidFill>
                  <a:srgbClr val="172746"/>
                </a:solidFill>
                <a:latin typeface="Montserrat"/>
                <a:ea typeface="Montserrat"/>
                <a:cs typeface="Montserrat"/>
                <a:sym typeface="Montserrat"/>
              </a:rPr>
              <a:t>// If there</a:t>
            </a:r>
            <a:r>
              <a:rPr b="1" lang="en-US">
                <a:solidFill>
                  <a:srgbClr val="172746"/>
                </a:solidFill>
                <a:latin typeface="Montserrat"/>
                <a:ea typeface="Montserrat"/>
                <a:cs typeface="Montserrat"/>
                <a:sym typeface="Montserrat"/>
              </a:rPr>
              <a:t> is a single argument then you can get rid of parenthesis.</a:t>
            </a:r>
            <a:endParaRPr b="1"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    // Function Body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t/>
            </a:r>
            <a:endParaRPr>
              <a:solidFill>
                <a:srgbClr val="172746"/>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400"/>
              <a:buFont typeface="Arial"/>
              <a:buNone/>
            </a:pPr>
            <a:r>
              <a:rPr lang="en-US">
                <a:solidFill>
                  <a:srgbClr val="172746"/>
                </a:solidFill>
                <a:latin typeface="Montserrat"/>
                <a:ea typeface="Montserrat"/>
                <a:cs typeface="Montserrat"/>
                <a:sym typeface="Montserrat"/>
              </a:rPr>
              <a:t>const mFunc = arg1 =&gt; { </a:t>
            </a:r>
            <a:endParaRPr>
              <a:solidFill>
                <a:srgbClr val="172746"/>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400"/>
              <a:buFont typeface="Arial"/>
              <a:buNone/>
            </a:pPr>
            <a:r>
              <a:rPr lang="en-US">
                <a:solidFill>
                  <a:srgbClr val="172746"/>
                </a:solidFill>
                <a:latin typeface="Montserrat"/>
                <a:ea typeface="Montserrat"/>
                <a:cs typeface="Montserrat"/>
                <a:sym typeface="Montserrat"/>
              </a:rPr>
              <a:t>    return arg1*2</a:t>
            </a:r>
            <a:endParaRPr>
              <a:solidFill>
                <a:srgbClr val="172746"/>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400"/>
              <a:buFont typeface="Arial"/>
              <a:buNone/>
            </a:pPr>
            <a:r>
              <a:rPr lang="en-US">
                <a:solidFill>
                  <a:srgbClr val="172746"/>
                </a:solidFill>
                <a:latin typeface="Montserrat"/>
                <a:ea typeface="Montserrat"/>
                <a:cs typeface="Montserrat"/>
                <a:sym typeface="Montserrat"/>
              </a:rPr>
              <a:t>}</a:t>
            </a:r>
            <a:endParaRPr>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lang="en-US">
                <a:solidFill>
                  <a:srgbClr val="172746"/>
                </a:solidFill>
                <a:latin typeface="Montserrat"/>
                <a:ea typeface="Montserrat"/>
                <a:cs typeface="Montserrat"/>
                <a:sym typeface="Montserrat"/>
              </a:rPr>
              <a:t>const mFunc = arg1 =&gt; arg1*2 </a:t>
            </a:r>
            <a:r>
              <a:rPr b="1" lang="en-US">
                <a:solidFill>
                  <a:srgbClr val="172746"/>
                </a:solidFill>
                <a:latin typeface="Montserrat"/>
                <a:ea typeface="Montserrat"/>
                <a:cs typeface="Montserrat"/>
                <a:sym typeface="Montserrat"/>
              </a:rPr>
              <a:t>// If there is a single line of code then you can get rid of curly braces and the return statement.</a:t>
            </a:r>
            <a:endParaRPr b="1">
              <a:solidFill>
                <a:srgbClr val="172746"/>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235" name="Shape 235"/>
        <p:cNvGrpSpPr/>
        <p:nvPr/>
      </p:nvGrpSpPr>
      <p:grpSpPr>
        <a:xfrm>
          <a:off x="0" y="0"/>
          <a:ext cx="0" cy="0"/>
          <a:chOff x="0" y="0"/>
          <a:chExt cx="0" cy="0"/>
        </a:xfrm>
      </p:grpSpPr>
      <p:sp>
        <p:nvSpPr>
          <p:cNvPr id="236" name="Google Shape;236;g5f0308bde3_0_347"/>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Classes, Properties and Methods</a:t>
            </a:r>
            <a:endParaRPr b="1" sz="2500">
              <a:solidFill>
                <a:srgbClr val="073763"/>
              </a:solidFill>
              <a:latin typeface="Montserrat"/>
              <a:ea typeface="Montserrat"/>
              <a:cs typeface="Montserrat"/>
              <a:sym typeface="Montserrat"/>
            </a:endParaRPr>
          </a:p>
        </p:txBody>
      </p:sp>
      <p:sp>
        <p:nvSpPr>
          <p:cNvPr id="237" name="Google Shape;237;g5f0308bde3_0_347"/>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g5f0308bde3_0_347"/>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Classes are blueprints for creating objects. To create a new class we use the </a:t>
            </a:r>
            <a:r>
              <a:rPr b="0" i="1" lang="en-US" sz="1400" u="none" cap="none" strike="noStrike">
                <a:solidFill>
                  <a:srgbClr val="172746"/>
                </a:solidFill>
                <a:latin typeface="Montserrat"/>
                <a:ea typeface="Montserrat"/>
                <a:cs typeface="Montserrat"/>
                <a:sym typeface="Montserrat"/>
              </a:rPr>
              <a:t>“class”</a:t>
            </a:r>
            <a:r>
              <a:rPr b="0" i="0" lang="en-US" sz="1400" u="none" cap="none" strike="noStrike">
                <a:solidFill>
                  <a:srgbClr val="172746"/>
                </a:solidFill>
                <a:latin typeface="Montserrat"/>
                <a:ea typeface="Montserrat"/>
                <a:cs typeface="Montserrat"/>
                <a:sym typeface="Montserrat"/>
              </a:rPr>
              <a:t> keyword.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A class consists of properties and methods.</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JavaScript classes also supports Inheritance. To inherit the properties and methods of another class, the extend </a:t>
            </a:r>
            <a:r>
              <a:rPr b="0" i="1" lang="en-US" sz="1400" u="none" cap="none" strike="noStrike">
                <a:solidFill>
                  <a:srgbClr val="172746"/>
                </a:solidFill>
                <a:latin typeface="Montserrat"/>
                <a:ea typeface="Montserrat"/>
                <a:cs typeface="Montserrat"/>
                <a:sym typeface="Montserrat"/>
              </a:rPr>
              <a:t>keyword </a:t>
            </a:r>
            <a:r>
              <a:rPr b="0" i="0" lang="en-US" sz="1400" u="none" cap="none" strike="noStrike">
                <a:solidFill>
                  <a:srgbClr val="172746"/>
                </a:solidFill>
                <a:latin typeface="Montserrat"/>
                <a:ea typeface="Montserrat"/>
                <a:cs typeface="Montserrat"/>
                <a:sym typeface="Montserrat"/>
              </a:rPr>
              <a:t>is used.</a:t>
            </a:r>
            <a:endParaRPr b="0" i="0" sz="1400" u="none" cap="none" strike="noStrike">
              <a:solidFill>
                <a:srgbClr val="172746"/>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242" name="Shape 242"/>
        <p:cNvGrpSpPr/>
        <p:nvPr/>
      </p:nvGrpSpPr>
      <p:grpSpPr>
        <a:xfrm>
          <a:off x="0" y="0"/>
          <a:ext cx="0" cy="0"/>
          <a:chOff x="0" y="0"/>
          <a:chExt cx="0" cy="0"/>
        </a:xfrm>
      </p:grpSpPr>
      <p:sp>
        <p:nvSpPr>
          <p:cNvPr id="243" name="Google Shape;243;g5f0308bde3_0_365"/>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Primitive and Reference Types</a:t>
            </a:r>
            <a:endParaRPr b="1" sz="2500">
              <a:solidFill>
                <a:srgbClr val="073763"/>
              </a:solidFill>
              <a:latin typeface="Montserrat"/>
              <a:ea typeface="Montserrat"/>
              <a:cs typeface="Montserrat"/>
              <a:sym typeface="Montserrat"/>
            </a:endParaRPr>
          </a:p>
        </p:txBody>
      </p:sp>
      <p:sp>
        <p:nvSpPr>
          <p:cNvPr id="244" name="Google Shape;244;g5f0308bde3_0_365"/>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g5f0308bde3_0_365"/>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Primitive Types just hold a value whereas, reference types hold both a value and a pointer to the stored location in the memory.</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Primitive Types - Numbers, String and Boolean.</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Reference Types - Arrays and Objects.</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When you copy a variable in another like below example, for primitive types the value is copied but for reference types the pointer is copied.</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const mVar1;</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const mVar2 = mvar1;</a:t>
            </a:r>
            <a:endParaRPr b="0" i="0" sz="1400" u="none" cap="none" strike="noStrike">
              <a:solidFill>
                <a:srgbClr val="172746"/>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249" name="Shape 249"/>
        <p:cNvGrpSpPr/>
        <p:nvPr/>
      </p:nvGrpSpPr>
      <p:grpSpPr>
        <a:xfrm>
          <a:off x="0" y="0"/>
          <a:ext cx="0" cy="0"/>
          <a:chOff x="0" y="0"/>
          <a:chExt cx="0" cy="0"/>
        </a:xfrm>
      </p:grpSpPr>
      <p:sp>
        <p:nvSpPr>
          <p:cNvPr id="250" name="Google Shape;250;g5f0308bde3_0_353"/>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Rest and Spread</a:t>
            </a:r>
            <a:endParaRPr b="1" sz="2500">
              <a:solidFill>
                <a:srgbClr val="073763"/>
              </a:solidFill>
              <a:latin typeface="Montserrat"/>
              <a:ea typeface="Montserrat"/>
              <a:cs typeface="Montserrat"/>
              <a:sym typeface="Montserrat"/>
            </a:endParaRPr>
          </a:p>
        </p:txBody>
      </p:sp>
      <p:sp>
        <p:nvSpPr>
          <p:cNvPr id="251" name="Google Shape;251;g5f0308bde3_0_353"/>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g5f0308bde3_0_353"/>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Rest and Spread is represented by the same operator which is ‘...’ . This operator is called Rest and Spread based on how it is being used.</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Spread is used to split array elements and object properties.</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Rest is used to merge all the function arguments in an array. This helps to create a function which accepts variable argument.</a:t>
            </a:r>
            <a:endParaRPr b="0" i="0" sz="1400" u="none" cap="none" strike="noStrike">
              <a:solidFill>
                <a:srgbClr val="172746"/>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256" name="Shape 256"/>
        <p:cNvGrpSpPr/>
        <p:nvPr/>
      </p:nvGrpSpPr>
      <p:grpSpPr>
        <a:xfrm>
          <a:off x="0" y="0"/>
          <a:ext cx="0" cy="0"/>
          <a:chOff x="0" y="0"/>
          <a:chExt cx="0" cy="0"/>
        </a:xfrm>
      </p:grpSpPr>
      <p:sp>
        <p:nvSpPr>
          <p:cNvPr id="257" name="Google Shape;257;g5f0308bde3_0_359"/>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Destructuring</a:t>
            </a:r>
            <a:endParaRPr b="1" sz="2500">
              <a:solidFill>
                <a:srgbClr val="073763"/>
              </a:solidFill>
              <a:latin typeface="Montserrat"/>
              <a:ea typeface="Montserrat"/>
              <a:cs typeface="Montserrat"/>
              <a:sym typeface="Montserrat"/>
            </a:endParaRPr>
          </a:p>
        </p:txBody>
      </p:sp>
      <p:sp>
        <p:nvSpPr>
          <p:cNvPr id="258" name="Google Shape;258;g5f0308bde3_0_359"/>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g5f0308bde3_0_359"/>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Destructuring helps to extract array elements and object properties. These extracted values are stored in variables.</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For eg,</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lang="en-US">
                <a:solidFill>
                  <a:srgbClr val="172746"/>
                </a:solidFill>
                <a:latin typeface="Montserrat"/>
                <a:ea typeface="Montserrat"/>
                <a:cs typeface="Montserrat"/>
                <a:sym typeface="Montserrat"/>
              </a:rPr>
              <a:t>var </a:t>
            </a:r>
            <a:r>
              <a:rPr b="0" i="0" lang="en-US" sz="1400" u="none" cap="none" strike="noStrike">
                <a:solidFill>
                  <a:srgbClr val="172746"/>
                </a:solidFill>
                <a:latin typeface="Montserrat"/>
                <a:ea typeface="Montserrat"/>
                <a:cs typeface="Montserrat"/>
                <a:sym typeface="Montserrat"/>
              </a:rPr>
              <a:t>[a, b] = [‘Alpha’, ‘Beta’, ‘Gamma’]</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lang="en-US">
                <a:solidFill>
                  <a:srgbClr val="172746"/>
                </a:solidFill>
                <a:latin typeface="Montserrat"/>
                <a:ea typeface="Montserrat"/>
                <a:cs typeface="Montserrat"/>
                <a:sym typeface="Montserrat"/>
              </a:rPr>
              <a:t>var </a:t>
            </a:r>
            <a:r>
              <a:rPr b="0" i="0" lang="en-US" sz="1400" u="none" cap="none" strike="noStrike">
                <a:solidFill>
                  <a:srgbClr val="172746"/>
                </a:solidFill>
                <a:latin typeface="Montserrat"/>
                <a:ea typeface="Montserrat"/>
                <a:cs typeface="Montserrat"/>
                <a:sym typeface="Montserrat"/>
              </a:rPr>
              <a:t>{name, topSpeed} = {name: ‘Koenigsegg Agera’, manufacturer: ‘Koenigsegg’, topSpeed: ‘457kmph’}</a:t>
            </a:r>
            <a:endParaRPr b="0" i="0" sz="1400" u="none" cap="none" strike="noStrike">
              <a:solidFill>
                <a:srgbClr val="172746"/>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263" name="Shape 263"/>
        <p:cNvGrpSpPr/>
        <p:nvPr/>
      </p:nvGrpSpPr>
      <p:grpSpPr>
        <a:xfrm>
          <a:off x="0" y="0"/>
          <a:ext cx="0" cy="0"/>
          <a:chOff x="0" y="0"/>
          <a:chExt cx="0" cy="0"/>
        </a:xfrm>
      </p:grpSpPr>
      <p:sp>
        <p:nvSpPr>
          <p:cNvPr id="264" name="Google Shape;264;g5f0308bde3_0_371"/>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Array Functions</a:t>
            </a:r>
            <a:endParaRPr b="1" sz="2500">
              <a:solidFill>
                <a:srgbClr val="073763"/>
              </a:solidFill>
              <a:latin typeface="Montserrat"/>
              <a:ea typeface="Montserrat"/>
              <a:cs typeface="Montserrat"/>
              <a:sym typeface="Montserrat"/>
            </a:endParaRPr>
          </a:p>
        </p:txBody>
      </p:sp>
      <p:sp>
        <p:nvSpPr>
          <p:cNvPr id="265" name="Google Shape;265;g5f0308bde3_0_371"/>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g5f0308bde3_0_371"/>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There are many array functions but here are some which are used very often during React development - map(), reduce() and filter().</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map() - Used to iterate list items. Accepts a callback function which runs on all the items. It returns an array with same length as the initial array.</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reduce() - Used to iterate list or object items. Accepts two parameter an accumulator and a callback function. But instead of returning the result to array, it passes it to the next item.</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filter() - Used to filter out data from a list. It returns an array with the filtered data.</a:t>
            </a:r>
            <a:endParaRPr b="0" i="0" sz="1400" u="none" cap="none" strike="noStrike">
              <a:solidFill>
                <a:srgbClr val="172746"/>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270" name="Shape 270"/>
        <p:cNvGrpSpPr/>
        <p:nvPr/>
      </p:nvGrpSpPr>
      <p:grpSpPr>
        <a:xfrm>
          <a:off x="0" y="0"/>
          <a:ext cx="0" cy="0"/>
          <a:chOff x="0" y="0"/>
          <a:chExt cx="0" cy="0"/>
        </a:xfrm>
      </p:grpSpPr>
      <p:sp>
        <p:nvSpPr>
          <p:cNvPr id="271" name="Google Shape;271;g794b11293e_0_15"/>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Array Functions: Syntax</a:t>
            </a:r>
            <a:endParaRPr b="1" sz="2500">
              <a:solidFill>
                <a:srgbClr val="073763"/>
              </a:solidFill>
              <a:latin typeface="Montserrat"/>
              <a:ea typeface="Montserrat"/>
              <a:cs typeface="Montserrat"/>
              <a:sym typeface="Montserrat"/>
            </a:endParaRPr>
          </a:p>
        </p:txBody>
      </p:sp>
      <p:sp>
        <p:nvSpPr>
          <p:cNvPr id="272" name="Google Shape;272;g794b11293e_0_15"/>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g794b11293e_0_15"/>
          <p:cNvSpPr txBox="1"/>
          <p:nvPr/>
        </p:nvSpPr>
        <p:spPr>
          <a:xfrm>
            <a:off x="593150" y="5974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rgbClr val="000000"/>
              </a:buClr>
              <a:buSzPts val="1400"/>
              <a:buFont typeface="Arial"/>
              <a:buNone/>
            </a:pPr>
            <a:r>
              <a:rPr lang="en-US">
                <a:solidFill>
                  <a:srgbClr val="172746"/>
                </a:solidFill>
                <a:latin typeface="Montserrat"/>
                <a:ea typeface="Montserrat"/>
                <a:cs typeface="Montserrat"/>
                <a:sym typeface="Montserrat"/>
              </a:rPr>
              <a:t>const resultingArr = arr.</a:t>
            </a:r>
            <a:r>
              <a:rPr b="1" lang="en-US">
                <a:solidFill>
                  <a:srgbClr val="172746"/>
                </a:solidFill>
                <a:latin typeface="Montserrat"/>
                <a:ea typeface="Montserrat"/>
                <a:cs typeface="Montserrat"/>
                <a:sym typeface="Montserrat"/>
              </a:rPr>
              <a:t>map</a:t>
            </a:r>
            <a:r>
              <a:rPr lang="en-US">
                <a:solidFill>
                  <a:srgbClr val="172746"/>
                </a:solidFill>
                <a:latin typeface="Montserrat"/>
                <a:ea typeface="Montserrat"/>
                <a:cs typeface="Montserrat"/>
                <a:sym typeface="Montserrat"/>
              </a:rPr>
              <a:t>((item, pos) =&gt; {</a:t>
            </a:r>
            <a:endParaRPr>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lang="en-US">
                <a:solidFill>
                  <a:srgbClr val="172746"/>
                </a:solidFill>
                <a:latin typeface="Montserrat"/>
                <a:ea typeface="Montserrat"/>
                <a:cs typeface="Montserrat"/>
                <a:sym typeface="Montserrat"/>
              </a:rPr>
              <a:t>    return </a:t>
            </a:r>
            <a:r>
              <a:rPr lang="en-US">
                <a:solidFill>
                  <a:srgbClr val="172746"/>
                </a:solidFill>
                <a:latin typeface="Montserrat"/>
                <a:ea typeface="Montserrat"/>
                <a:cs typeface="Montserrat"/>
                <a:sym typeface="Montserrat"/>
              </a:rPr>
              <a:t>resultingArr;</a:t>
            </a:r>
            <a:endParaRPr>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lang="en-US">
                <a:solidFill>
                  <a:srgbClr val="172746"/>
                </a:solidFill>
                <a:latin typeface="Montserrat"/>
                <a:ea typeface="Montserrat"/>
                <a:cs typeface="Montserrat"/>
                <a:sym typeface="Montserrat"/>
              </a:rPr>
              <a:t>})</a:t>
            </a:r>
            <a:endParaRPr>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t/>
            </a:r>
            <a:endParaRPr>
              <a:solidFill>
                <a:srgbClr val="172746"/>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400"/>
              <a:buFont typeface="Arial"/>
              <a:buNone/>
            </a:pPr>
            <a:r>
              <a:rPr lang="en-US">
                <a:solidFill>
                  <a:srgbClr val="172746"/>
                </a:solidFill>
                <a:latin typeface="Montserrat"/>
                <a:ea typeface="Montserrat"/>
                <a:cs typeface="Montserrat"/>
                <a:sym typeface="Montserrat"/>
              </a:rPr>
              <a:t>const resultingArr = arr.</a:t>
            </a:r>
            <a:r>
              <a:rPr b="1" lang="en-US">
                <a:solidFill>
                  <a:srgbClr val="172746"/>
                </a:solidFill>
                <a:latin typeface="Montserrat"/>
                <a:ea typeface="Montserrat"/>
                <a:cs typeface="Montserrat"/>
                <a:sym typeface="Montserrat"/>
              </a:rPr>
              <a:t>reduce</a:t>
            </a:r>
            <a:r>
              <a:rPr lang="en-US">
                <a:solidFill>
                  <a:srgbClr val="172746"/>
                </a:solidFill>
                <a:latin typeface="Montserrat"/>
                <a:ea typeface="Montserrat"/>
                <a:cs typeface="Montserrat"/>
                <a:sym typeface="Montserrat"/>
              </a:rPr>
              <a:t>((accumulator, item) =&gt; {</a:t>
            </a:r>
            <a:endParaRPr>
              <a:solidFill>
                <a:srgbClr val="172746"/>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rgbClr val="172746"/>
                </a:solidFill>
                <a:latin typeface="Montserrat"/>
                <a:ea typeface="Montserrat"/>
                <a:cs typeface="Montserrat"/>
                <a:sym typeface="Montserrat"/>
              </a:rPr>
              <a:t>  return accumulator + item.property;</a:t>
            </a:r>
            <a:endParaRPr>
              <a:solidFill>
                <a:srgbClr val="172746"/>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rgbClr val="172746"/>
                </a:solidFill>
                <a:latin typeface="Montserrat"/>
                <a:ea typeface="Montserrat"/>
                <a:cs typeface="Montserrat"/>
                <a:sym typeface="Montserrat"/>
              </a:rPr>
              <a:t>}, 0);</a:t>
            </a:r>
            <a:endParaRPr>
              <a:solidFill>
                <a:srgbClr val="172746"/>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400"/>
              <a:buFont typeface="Arial"/>
              <a:buNone/>
            </a:pPr>
            <a:r>
              <a:t/>
            </a:r>
            <a:endParaRPr>
              <a:solidFill>
                <a:srgbClr val="172746"/>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400"/>
              <a:buFont typeface="Arial"/>
              <a:buNone/>
            </a:pPr>
            <a:r>
              <a:rPr lang="en-US">
                <a:solidFill>
                  <a:srgbClr val="172746"/>
                </a:solidFill>
                <a:latin typeface="Montserrat"/>
                <a:ea typeface="Montserrat"/>
                <a:cs typeface="Montserrat"/>
                <a:sym typeface="Montserrat"/>
              </a:rPr>
              <a:t>const resultingArr = arr.</a:t>
            </a:r>
            <a:r>
              <a:rPr b="1" lang="en-US">
                <a:solidFill>
                  <a:srgbClr val="172746"/>
                </a:solidFill>
                <a:latin typeface="Montserrat"/>
                <a:ea typeface="Montserrat"/>
                <a:cs typeface="Montserrat"/>
                <a:sym typeface="Montserrat"/>
              </a:rPr>
              <a:t>filter</a:t>
            </a:r>
            <a:r>
              <a:rPr lang="en-US">
                <a:solidFill>
                  <a:srgbClr val="172746"/>
                </a:solidFill>
                <a:latin typeface="Montserrat"/>
                <a:ea typeface="Montserrat"/>
                <a:cs typeface="Montserrat"/>
                <a:sym typeface="Montserrat"/>
              </a:rPr>
              <a:t>(item =&gt; {</a:t>
            </a:r>
            <a:endParaRPr>
              <a:solidFill>
                <a:srgbClr val="172746"/>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rgbClr val="172746"/>
                </a:solidFill>
                <a:latin typeface="Montserrat"/>
                <a:ea typeface="Montserrat"/>
                <a:cs typeface="Montserrat"/>
                <a:sym typeface="Montserrat"/>
              </a:rPr>
              <a:t>  return true/false;</a:t>
            </a:r>
            <a:endParaRPr>
              <a:solidFill>
                <a:srgbClr val="172746"/>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rgbClr val="172746"/>
                </a:solidFill>
                <a:latin typeface="Montserrat"/>
                <a:ea typeface="Montserrat"/>
                <a:cs typeface="Montserrat"/>
                <a:sym typeface="Montserrat"/>
              </a:rPr>
              <a:t>});</a:t>
            </a:r>
            <a:endParaRPr>
              <a:solidFill>
                <a:srgbClr val="172746"/>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400"/>
              <a:buFont typeface="Arial"/>
              <a:buNone/>
            </a:pPr>
            <a:r>
              <a:t/>
            </a:r>
            <a:endParaRPr>
              <a:solidFill>
                <a:srgbClr val="172746"/>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118" name="Shape 118"/>
        <p:cNvGrpSpPr/>
        <p:nvPr/>
      </p:nvGrpSpPr>
      <p:grpSpPr>
        <a:xfrm>
          <a:off x="0" y="0"/>
          <a:ext cx="0" cy="0"/>
          <a:chOff x="0" y="0"/>
          <a:chExt cx="0" cy="0"/>
        </a:xfrm>
      </p:grpSpPr>
      <p:sp>
        <p:nvSpPr>
          <p:cNvPr id="119" name="Google Shape;119;g5f0308bde3_0_317"/>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Single Page Applications</a:t>
            </a:r>
            <a:endParaRPr b="1" sz="2500">
              <a:solidFill>
                <a:srgbClr val="073763"/>
              </a:solidFill>
              <a:latin typeface="Montserrat"/>
              <a:ea typeface="Montserrat"/>
              <a:cs typeface="Montserrat"/>
              <a:sym typeface="Montserrat"/>
            </a:endParaRPr>
          </a:p>
        </p:txBody>
      </p:sp>
      <p:sp>
        <p:nvSpPr>
          <p:cNvPr id="120" name="Google Shape;120;g5f0308bde3_0_317"/>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g5f0308bde3_0_317"/>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A single-page application is an app that renders inside a browser and does not require page reloading during use. For eg, Gmail, Facebook, Prime Videos, Trello and many more.</a:t>
            </a:r>
            <a:endParaRPr b="0" i="0" sz="1400" u="none" cap="none" strike="noStrike">
              <a:solidFill>
                <a:srgbClr val="172746"/>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When you open a SPA in browser. It brings all the content in the first load itself. Now whenever you change routes or click on dropdowns it doesn’t needs to refresh the page to fetch data because all the required data is already present.</a:t>
            </a:r>
            <a:endParaRPr b="0" i="0" sz="1400" u="none" cap="none" strike="noStrike">
              <a:solidFill>
                <a:srgbClr val="172746"/>
              </a:solidFill>
              <a:latin typeface="Montserrat"/>
              <a:ea typeface="Montserrat"/>
              <a:cs typeface="Montserrat"/>
              <a:sym typeface="Montserrat"/>
            </a:endParaRPr>
          </a:p>
          <a:p>
            <a:pPr indent="0" lvl="0" marL="0" marR="0" rtl="0" algn="l">
              <a:lnSpc>
                <a:spcPct val="100000"/>
              </a:lnSpc>
              <a:spcBef>
                <a:spcPts val="900"/>
              </a:spcBef>
              <a:spcAft>
                <a:spcPts val="0"/>
              </a:spcAft>
              <a:buClr>
                <a:schemeClr val="dk1"/>
              </a:buClr>
              <a:buSzPts val="1100"/>
              <a:buFont typeface="Arial"/>
              <a:buNone/>
            </a:pPr>
            <a:r>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Some latest Frontend Frameworks like React, Angular, Vue, Ember etc enable us to create SPAs.</a:t>
            </a:r>
            <a:endParaRPr b="0" i="0" sz="1400" u="none" cap="none" strike="noStrike">
              <a:solidFill>
                <a:srgbClr val="172746"/>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g794b11293e_0_11"/>
          <p:cNvSpPr txBox="1"/>
          <p:nvPr/>
        </p:nvSpPr>
        <p:spPr>
          <a:xfrm>
            <a:off x="832200" y="2129250"/>
            <a:ext cx="7479600" cy="885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US" sz="4800">
                <a:solidFill>
                  <a:srgbClr val="EFEFEF"/>
                </a:solidFill>
                <a:latin typeface="Montserrat"/>
                <a:ea typeface="Montserrat"/>
                <a:cs typeface="Montserrat"/>
                <a:sym typeface="Montserrat"/>
              </a:rPr>
              <a:t>INTRO TO JSX</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282" name="Shape 282"/>
        <p:cNvGrpSpPr/>
        <p:nvPr/>
      </p:nvGrpSpPr>
      <p:grpSpPr>
        <a:xfrm>
          <a:off x="0" y="0"/>
          <a:ext cx="0" cy="0"/>
          <a:chOff x="0" y="0"/>
          <a:chExt cx="0" cy="0"/>
        </a:xfrm>
      </p:grpSpPr>
      <p:sp>
        <p:nvSpPr>
          <p:cNvPr id="283" name="Google Shape;283;g5f0308bde3_0_383"/>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US" sz="2500">
                <a:solidFill>
                  <a:srgbClr val="073763"/>
                </a:solidFill>
                <a:latin typeface="Montserrat"/>
                <a:ea typeface="Montserrat"/>
                <a:cs typeface="Montserrat"/>
                <a:sym typeface="Montserrat"/>
              </a:rPr>
              <a:t>Understanding JSX</a:t>
            </a:r>
            <a:endParaRPr b="1" sz="2500">
              <a:solidFill>
                <a:srgbClr val="073763"/>
              </a:solidFill>
              <a:latin typeface="Montserrat"/>
              <a:ea typeface="Montserrat"/>
              <a:cs typeface="Montserrat"/>
              <a:sym typeface="Montserrat"/>
            </a:endParaRPr>
          </a:p>
        </p:txBody>
      </p:sp>
      <p:sp>
        <p:nvSpPr>
          <p:cNvPr id="284" name="Google Shape;284;g5f0308bde3_0_383"/>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g5f0308bde3_0_383"/>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This funny tag syntax is neither a string nor HTML. It is called JSX, and it is a syntax extension to JavaScript.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It is used to describe what the UI should look like. It brings the HTML markup and the display logic together.</a:t>
            </a:r>
            <a:r>
              <a:rPr lang="en-US">
                <a:solidFill>
                  <a:srgbClr val="172746"/>
                </a:solidFill>
                <a:latin typeface="Montserrat"/>
                <a:ea typeface="Montserrat"/>
                <a:cs typeface="Montserrat"/>
                <a:sym typeface="Montserrat"/>
              </a:rPr>
              <a:t> It couples the rendering logic with other UI logic.</a:t>
            </a:r>
            <a:endParaRPr>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lang="en-US">
                <a:solidFill>
                  <a:srgbClr val="172746"/>
                </a:solidFill>
                <a:latin typeface="Montserrat"/>
                <a:ea typeface="Montserrat"/>
                <a:cs typeface="Montserrat"/>
                <a:sym typeface="Montserrat"/>
              </a:rPr>
              <a:t>There are some {} in this JSX code. Inside these curly brackets you can write JavaScript expressions which generate some value by default.</a:t>
            </a:r>
            <a:endParaRPr>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t/>
            </a:r>
            <a:endParaRPr>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For example,</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const element = &lt;span&gt;Hello {name}!!&lt;/span&gt;</a:t>
            </a:r>
            <a:endParaRPr b="0" i="1" sz="1400" u="none" cap="none" strike="noStrike">
              <a:solidFill>
                <a:srgbClr val="172746"/>
              </a:solidFill>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289" name="Shape 289"/>
        <p:cNvGrpSpPr/>
        <p:nvPr/>
      </p:nvGrpSpPr>
      <p:grpSpPr>
        <a:xfrm>
          <a:off x="0" y="0"/>
          <a:ext cx="0" cy="0"/>
          <a:chOff x="0" y="0"/>
          <a:chExt cx="0" cy="0"/>
        </a:xfrm>
      </p:grpSpPr>
      <p:sp>
        <p:nvSpPr>
          <p:cNvPr id="290" name="Google Shape;290;g5f0308bde3_0_389"/>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JSX = Write Lesser Code</a:t>
            </a:r>
            <a:endParaRPr b="1" sz="2500">
              <a:solidFill>
                <a:srgbClr val="073763"/>
              </a:solidFill>
              <a:latin typeface="Montserrat"/>
              <a:ea typeface="Montserrat"/>
              <a:cs typeface="Montserrat"/>
              <a:sym typeface="Montserrat"/>
            </a:endParaRPr>
          </a:p>
        </p:txBody>
      </p:sp>
      <p:sp>
        <p:nvSpPr>
          <p:cNvPr id="291" name="Google Shape;291;g5f0308bde3_0_389"/>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g5f0308bde3_0_389"/>
          <p:cNvSpPr txBox="1"/>
          <p:nvPr/>
        </p:nvSpPr>
        <p:spPr>
          <a:xfrm>
            <a:off x="593150" y="7498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For eg, Adding Elements Dynamically.</a:t>
            </a:r>
            <a:endParaRPr b="0" i="0" sz="1400" u="none" cap="none" strike="noStrike">
              <a:solidFill>
                <a:srgbClr val="172746"/>
              </a:solidFill>
              <a:latin typeface="Montserrat"/>
              <a:ea typeface="Montserrat"/>
              <a:cs typeface="Montserrat"/>
              <a:sym typeface="Montserrat"/>
            </a:endParaRPr>
          </a:p>
          <a:p>
            <a:pPr indent="0" lvl="0" marL="0" marR="0" rtl="0" algn="l">
              <a:lnSpc>
                <a:spcPct val="100000"/>
              </a:lnSpc>
              <a:spcBef>
                <a:spcPts val="900"/>
              </a:spcBef>
              <a:spcAft>
                <a:spcPts val="0"/>
              </a:spcAft>
              <a:buClr>
                <a:schemeClr val="dk1"/>
              </a:buClr>
              <a:buSzPts val="1100"/>
              <a:buFont typeface="Arial"/>
              <a:buNone/>
            </a:pPr>
            <a:r>
              <a:rPr b="1" i="0" lang="en-US" sz="1400" u="none" cap="none" strike="noStrike">
                <a:solidFill>
                  <a:srgbClr val="172746"/>
                </a:solidFill>
                <a:latin typeface="Montserrat"/>
                <a:ea typeface="Montserrat"/>
                <a:cs typeface="Montserrat"/>
                <a:sym typeface="Montserrat"/>
              </a:rPr>
              <a:t>HTML</a:t>
            </a:r>
            <a:endParaRPr b="1" i="0" sz="1400" u="none" cap="none" strike="noStrike">
              <a:solidFill>
                <a:srgbClr val="172746"/>
              </a:solidFill>
              <a:latin typeface="Montserrat"/>
              <a:ea typeface="Montserrat"/>
              <a:cs typeface="Montserrat"/>
              <a:sym typeface="Montserrat"/>
            </a:endParaRPr>
          </a:p>
          <a:p>
            <a:pPr indent="0" lvl="0" marL="0" marR="0" rtl="0" algn="l">
              <a:lnSpc>
                <a:spcPct val="100000"/>
              </a:lnSpc>
              <a:spcBef>
                <a:spcPts val="9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&lt;ol id="demo"&gt;&lt;/ol&gt;</a:t>
            </a:r>
            <a:endParaRPr b="0" i="1" sz="1400" u="none" cap="none" strike="noStrike">
              <a:solidFill>
                <a:srgbClr val="172746"/>
              </a:solidFill>
              <a:latin typeface="Gill Sans"/>
              <a:ea typeface="Gill Sans"/>
              <a:cs typeface="Gill Sans"/>
              <a:sym typeface="Gill Sans"/>
            </a:endParaRPr>
          </a:p>
          <a:p>
            <a:pPr indent="0" lvl="0" marL="0" marR="0" rtl="0" algn="l">
              <a:lnSpc>
                <a:spcPct val="100000"/>
              </a:lnSpc>
              <a:spcBef>
                <a:spcPts val="900"/>
              </a:spcBef>
              <a:spcAft>
                <a:spcPts val="0"/>
              </a:spcAft>
              <a:buClr>
                <a:schemeClr val="dk1"/>
              </a:buClr>
              <a:buSzPts val="1100"/>
              <a:buFont typeface="Arial"/>
              <a:buNone/>
            </a:pPr>
            <a:r>
              <a:rPr b="1" i="0" lang="en-US" sz="1400" u="none" cap="none" strike="noStrike">
                <a:solidFill>
                  <a:srgbClr val="172746"/>
                </a:solidFill>
                <a:latin typeface="Montserrat"/>
                <a:ea typeface="Montserrat"/>
                <a:cs typeface="Montserrat"/>
                <a:sym typeface="Montserrat"/>
              </a:rPr>
              <a:t>Vanilla JavaScript</a:t>
            </a:r>
            <a:endParaRPr b="0" i="1" sz="1400" u="none" cap="none" strike="noStrike">
              <a:solidFill>
                <a:srgbClr val="172746"/>
              </a:solidFill>
              <a:latin typeface="Gill Sans"/>
              <a:ea typeface="Gill Sans"/>
              <a:cs typeface="Gill Sans"/>
              <a:sym typeface="Gill Sans"/>
            </a:endParaRPr>
          </a:p>
          <a:p>
            <a:pPr indent="0" lvl="0" marL="0" marR="0" rtl="0" algn="l">
              <a:lnSpc>
                <a:spcPct val="100000"/>
              </a:lnSpc>
              <a:spcBef>
                <a:spcPts val="9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var firstName = “John”</a:t>
            </a:r>
            <a:endParaRPr b="0" i="1" sz="1400" u="none" cap="none" strike="noStrike">
              <a:solidFill>
                <a:srgbClr val="172746"/>
              </a:solidFill>
              <a:latin typeface="Gill Sans"/>
              <a:ea typeface="Gill Sans"/>
              <a:cs typeface="Gill Sans"/>
              <a:sym typeface="Gill Sans"/>
            </a:endParaRPr>
          </a:p>
          <a:p>
            <a:pPr indent="0" lvl="0" marL="0" marR="0" rtl="0" algn="l">
              <a:lnSpc>
                <a:spcPct val="100000"/>
              </a:lnSpc>
              <a:spcBef>
                <a:spcPts val="9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var list= document.getElementById(demo).value;</a:t>
            </a:r>
            <a:endParaRPr b="0" i="1" sz="1400" u="none" cap="none" strike="noStrike">
              <a:solidFill>
                <a:srgbClr val="172746"/>
              </a:solidFill>
              <a:latin typeface="Gill Sans"/>
              <a:ea typeface="Gill Sans"/>
              <a:cs typeface="Gill Sans"/>
              <a:sym typeface="Gill Sans"/>
            </a:endParaRPr>
          </a:p>
          <a:p>
            <a:pPr indent="0" lvl="0" marL="0" marR="0" rtl="0" algn="l">
              <a:lnSpc>
                <a:spcPct val="100000"/>
              </a:lnSpc>
              <a:spcBef>
                <a:spcPts val="9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var entry = document.createElement('li');</a:t>
            </a:r>
            <a:endParaRPr b="0" i="1" sz="1400" u="none" cap="none" strike="noStrike">
              <a:solidFill>
                <a:srgbClr val="172746"/>
              </a:solidFill>
              <a:latin typeface="Gill Sans"/>
              <a:ea typeface="Gill Sans"/>
              <a:cs typeface="Gill Sans"/>
              <a:sym typeface="Gill Sans"/>
            </a:endParaRPr>
          </a:p>
          <a:p>
            <a:pPr indent="0" lvl="0" marL="0" marR="0" rtl="0" algn="l">
              <a:lnSpc>
                <a:spcPct val="100000"/>
              </a:lnSpc>
              <a:spcBef>
                <a:spcPts val="9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entry.appendChild(document.createTextNode(firstName));</a:t>
            </a:r>
            <a:endParaRPr b="0" i="1" sz="1400" u="none" cap="none" strike="noStrike">
              <a:solidFill>
                <a:srgbClr val="172746"/>
              </a:solidFill>
              <a:latin typeface="Gill Sans"/>
              <a:ea typeface="Gill Sans"/>
              <a:cs typeface="Gill Sans"/>
              <a:sym typeface="Gill Sans"/>
            </a:endParaRPr>
          </a:p>
          <a:p>
            <a:pPr indent="0" lvl="0" marL="0" marR="0" rtl="0" algn="l">
              <a:lnSpc>
                <a:spcPct val="100000"/>
              </a:lnSpc>
              <a:spcBef>
                <a:spcPts val="9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list.appendChild(entry);</a:t>
            </a:r>
            <a:endParaRPr b="1" i="0" sz="1400" u="none" cap="none" strike="noStrike">
              <a:solidFill>
                <a:srgbClr val="172746"/>
              </a:solidFill>
              <a:latin typeface="Montserrat"/>
              <a:ea typeface="Montserrat"/>
              <a:cs typeface="Montserrat"/>
              <a:sym typeface="Montserrat"/>
            </a:endParaRPr>
          </a:p>
          <a:p>
            <a:pPr indent="0" lvl="0" marL="0" marR="0" rtl="0" algn="l">
              <a:lnSpc>
                <a:spcPct val="100000"/>
              </a:lnSpc>
              <a:spcBef>
                <a:spcPts val="900"/>
              </a:spcBef>
              <a:spcAft>
                <a:spcPts val="0"/>
              </a:spcAft>
              <a:buClr>
                <a:schemeClr val="dk1"/>
              </a:buClr>
              <a:buSzPts val="1100"/>
              <a:buFont typeface="Arial"/>
              <a:buNone/>
            </a:pPr>
            <a:r>
              <a:rPr b="1" i="0" lang="en-US" sz="1400" u="none" cap="none" strike="noStrike">
                <a:solidFill>
                  <a:srgbClr val="172746"/>
                </a:solidFill>
                <a:latin typeface="Montserrat"/>
                <a:ea typeface="Montserrat"/>
                <a:cs typeface="Montserrat"/>
                <a:sym typeface="Montserrat"/>
              </a:rPr>
              <a:t>JSX</a:t>
            </a:r>
            <a:endParaRPr b="0" i="1" sz="1400" u="none" cap="none" strike="noStrike">
              <a:solidFill>
                <a:srgbClr val="172746"/>
              </a:solidFill>
              <a:latin typeface="Gill Sans"/>
              <a:ea typeface="Gill Sans"/>
              <a:cs typeface="Gill Sans"/>
              <a:sym typeface="Gill Sans"/>
            </a:endParaRPr>
          </a:p>
          <a:p>
            <a:pPr indent="0" lvl="0" marL="0" marR="0" rtl="0" algn="l">
              <a:lnSpc>
                <a:spcPct val="100000"/>
              </a:lnSpc>
              <a:spcBef>
                <a:spcPts val="9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&lt;ol id=”demo”&gt;&lt;li&gt;{firstname}&lt;/li&gt;&lt;/ul&gt;</a:t>
            </a:r>
            <a:endParaRPr b="0" i="1" sz="1400" u="none" cap="none" strike="noStrike">
              <a:solidFill>
                <a:srgbClr val="172746"/>
              </a:solidFill>
              <a:latin typeface="Gill Sans"/>
              <a:ea typeface="Gill Sans"/>
              <a:cs typeface="Gill Sans"/>
              <a:sym typeface="Gill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296" name="Shape 296"/>
        <p:cNvGrpSpPr/>
        <p:nvPr/>
      </p:nvGrpSpPr>
      <p:grpSpPr>
        <a:xfrm>
          <a:off x="0" y="0"/>
          <a:ext cx="0" cy="0"/>
          <a:chOff x="0" y="0"/>
          <a:chExt cx="0" cy="0"/>
        </a:xfrm>
      </p:grpSpPr>
      <p:sp>
        <p:nvSpPr>
          <p:cNvPr id="297" name="Google Shape;297;g5f0308bde3_0_395"/>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JSX Basics</a:t>
            </a:r>
            <a:endParaRPr b="1" sz="2500">
              <a:solidFill>
                <a:srgbClr val="073763"/>
              </a:solidFill>
              <a:latin typeface="Montserrat"/>
              <a:ea typeface="Montserrat"/>
              <a:cs typeface="Montserrat"/>
              <a:sym typeface="Montserrat"/>
            </a:endParaRPr>
          </a:p>
        </p:txBody>
      </p:sp>
      <p:sp>
        <p:nvSpPr>
          <p:cNvPr id="298" name="Google Shape;298;g5f0308bde3_0_395"/>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g5f0308bde3_0_395"/>
          <p:cNvSpPr txBox="1"/>
          <p:nvPr/>
        </p:nvSpPr>
        <p:spPr>
          <a:xfrm>
            <a:off x="593150" y="7498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1. Embed Expressions.</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For eg,</a:t>
            </a:r>
            <a:endParaRPr b="0" i="1" sz="1400" u="none" cap="none" strike="noStrike">
              <a:solidFill>
                <a:srgbClr val="172746"/>
              </a:solidFill>
              <a:latin typeface="Gill Sans"/>
              <a:ea typeface="Gill Sans"/>
              <a:cs typeface="Gill Sans"/>
              <a:sym typeface="Gill Sans"/>
            </a:endParaRPr>
          </a:p>
          <a:p>
            <a:pPr indent="0" lvl="0" marL="0" marR="0" rtl="0" algn="l">
              <a:lnSpc>
                <a:spcPct val="100000"/>
              </a:lnSpc>
              <a:spcBef>
                <a:spcPts val="9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const greetings = &lt;h1&gt;Welcome, {firstname}&lt;/h1&gt;</a:t>
            </a:r>
            <a:endParaRPr b="0" i="1" sz="1400" u="none" cap="none" strike="noStrike">
              <a:solidFill>
                <a:srgbClr val="172746"/>
              </a:solidFill>
              <a:latin typeface="Gill Sans"/>
              <a:ea typeface="Gill Sans"/>
              <a:cs typeface="Gill Sans"/>
              <a:sym typeface="Gill Sans"/>
            </a:endParaRPr>
          </a:p>
          <a:p>
            <a:pPr indent="0" lvl="0" marL="0" marR="0" rtl="0" algn="l">
              <a:lnSpc>
                <a:spcPct val="100000"/>
              </a:lnSpc>
              <a:spcBef>
                <a:spcPts val="900"/>
              </a:spcBef>
              <a:spcAft>
                <a:spcPts val="0"/>
              </a:spcAft>
              <a:buClr>
                <a:schemeClr val="dk1"/>
              </a:buClr>
              <a:buSzPts val="1100"/>
              <a:buFont typeface="Arial"/>
              <a:buNone/>
            </a:pPr>
            <a:r>
              <a:t/>
            </a:r>
            <a:endParaRPr b="0" i="1" sz="1400" u="none" cap="none" strike="noStrike">
              <a:solidFill>
                <a:srgbClr val="172746"/>
              </a:solidFill>
              <a:latin typeface="Gill Sans"/>
              <a:ea typeface="Gill Sans"/>
              <a:cs typeface="Gill Sans"/>
              <a:sym typeface="Gill Sans"/>
            </a:endParaRPr>
          </a:p>
          <a:p>
            <a:pPr indent="0" lvl="0" marL="0" marR="0" rtl="0" algn="l">
              <a:lnSpc>
                <a:spcPct val="100000"/>
              </a:lnSpc>
              <a:spcBef>
                <a:spcPts val="9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fullName = (firstName,  lastName) =&gt; {</a:t>
            </a:r>
            <a:endParaRPr b="0" i="1" sz="1400" u="none" cap="none" strike="noStrike">
              <a:solidFill>
                <a:srgbClr val="172746"/>
              </a:solidFill>
              <a:latin typeface="Gill Sans"/>
              <a:ea typeface="Gill Sans"/>
              <a:cs typeface="Gill Sans"/>
              <a:sym typeface="Gill Sans"/>
            </a:endParaRPr>
          </a:p>
          <a:p>
            <a:pPr indent="0" lvl="0" marL="0" marR="0" rtl="0" algn="l">
              <a:lnSpc>
                <a:spcPct val="100000"/>
              </a:lnSpc>
              <a:spcBef>
                <a:spcPts val="9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    return firstName + lastName</a:t>
            </a:r>
            <a:endParaRPr b="0" i="1" sz="1400" u="none" cap="none" strike="noStrike">
              <a:solidFill>
                <a:srgbClr val="172746"/>
              </a:solidFill>
              <a:latin typeface="Gill Sans"/>
              <a:ea typeface="Gill Sans"/>
              <a:cs typeface="Gill Sans"/>
              <a:sym typeface="Gill Sans"/>
            </a:endParaRPr>
          </a:p>
          <a:p>
            <a:pPr indent="0" lvl="0" marL="0" marR="0" rtl="0" algn="l">
              <a:lnSpc>
                <a:spcPct val="100000"/>
              </a:lnSpc>
              <a:spcBef>
                <a:spcPts val="9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a:t>
            </a:r>
            <a:endParaRPr b="0" i="1" sz="1400" u="none" cap="none" strike="noStrike">
              <a:solidFill>
                <a:srgbClr val="172746"/>
              </a:solidFill>
              <a:latin typeface="Gill Sans"/>
              <a:ea typeface="Gill Sans"/>
              <a:cs typeface="Gill Sans"/>
              <a:sym typeface="Gill Sans"/>
            </a:endParaRPr>
          </a:p>
          <a:p>
            <a:pPr indent="0" lvl="0" marL="0" marR="0" rtl="0" algn="l">
              <a:lnSpc>
                <a:spcPct val="100000"/>
              </a:lnSpc>
              <a:spcBef>
                <a:spcPts val="9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const greetings = &lt;h1&gt;Welcome, {fullName(“John”, “Lark”)} &lt;/h1&gt;</a:t>
            </a:r>
            <a:endParaRPr b="0" i="1" sz="1400" u="none" cap="none" strike="noStrike">
              <a:solidFill>
                <a:srgbClr val="172746"/>
              </a:solidFill>
              <a:latin typeface="Gill Sans"/>
              <a:ea typeface="Gill Sans"/>
              <a:cs typeface="Gill Sans"/>
              <a:sym typeface="Gill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303" name="Shape 303"/>
        <p:cNvGrpSpPr/>
        <p:nvPr/>
      </p:nvGrpSpPr>
      <p:grpSpPr>
        <a:xfrm>
          <a:off x="0" y="0"/>
          <a:ext cx="0" cy="0"/>
          <a:chOff x="0" y="0"/>
          <a:chExt cx="0" cy="0"/>
        </a:xfrm>
      </p:grpSpPr>
      <p:sp>
        <p:nvSpPr>
          <p:cNvPr id="304" name="Google Shape;304;g5f0308bde3_0_401"/>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JSX Basics</a:t>
            </a:r>
            <a:endParaRPr b="1" sz="2500">
              <a:solidFill>
                <a:srgbClr val="073763"/>
              </a:solidFill>
              <a:latin typeface="Montserrat"/>
              <a:ea typeface="Montserrat"/>
              <a:cs typeface="Montserrat"/>
              <a:sym typeface="Montserrat"/>
            </a:endParaRPr>
          </a:p>
        </p:txBody>
      </p:sp>
      <p:sp>
        <p:nvSpPr>
          <p:cNvPr id="305" name="Google Shape;305;g5f0308bde3_0_401"/>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g5f0308bde3_0_401"/>
          <p:cNvSpPr txBox="1"/>
          <p:nvPr/>
        </p:nvSpPr>
        <p:spPr>
          <a:xfrm>
            <a:off x="593150" y="7498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2. HTML Attributes.</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For eg,</a:t>
            </a:r>
            <a:endParaRPr b="0" i="1" sz="1400" u="none" cap="none" strike="noStrike">
              <a:solidFill>
                <a:srgbClr val="172746"/>
              </a:solidFill>
              <a:latin typeface="Gill Sans"/>
              <a:ea typeface="Gill Sans"/>
              <a:cs typeface="Gill Sans"/>
              <a:sym typeface="Gill Sans"/>
            </a:endParaRPr>
          </a:p>
          <a:p>
            <a:pPr indent="0" lvl="0" marL="0" marR="0" rtl="0" algn="l">
              <a:lnSpc>
                <a:spcPct val="115000"/>
              </a:lnSpc>
              <a:spcBef>
                <a:spcPts val="9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&lt;a className=</a:t>
            </a:r>
            <a:r>
              <a:rPr i="1" lang="en-US">
                <a:solidFill>
                  <a:srgbClr val="172746"/>
                </a:solidFill>
                <a:latin typeface="Gill Sans"/>
                <a:ea typeface="Gill Sans"/>
                <a:cs typeface="Gill Sans"/>
                <a:sym typeface="Gill Sans"/>
              </a:rPr>
              <a:t>”GoogleLink”</a:t>
            </a:r>
            <a:r>
              <a:rPr b="0" i="1" lang="en-US" sz="1400" u="none" cap="none" strike="noStrike">
                <a:solidFill>
                  <a:srgbClr val="172746"/>
                </a:solidFill>
                <a:latin typeface="Gill Sans"/>
                <a:ea typeface="Gill Sans"/>
                <a:cs typeface="Gill Sans"/>
                <a:sym typeface="Gill Sans"/>
              </a:rPr>
              <a:t> href=”https://www.google.com” &gt;Link&lt;/a&gt;</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3. Dynamic Attributes.</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For eg,</a:t>
            </a:r>
            <a:endParaRPr b="0" i="1" sz="1400" u="none" cap="none" strike="noStrike">
              <a:solidFill>
                <a:srgbClr val="172746"/>
              </a:solidFill>
              <a:latin typeface="Gill Sans"/>
              <a:ea typeface="Gill Sans"/>
              <a:cs typeface="Gill Sans"/>
              <a:sym typeface="Gill Sans"/>
            </a:endParaRPr>
          </a:p>
          <a:p>
            <a:pPr indent="0" lvl="0" marL="0" marR="0" rtl="0" algn="l">
              <a:lnSpc>
                <a:spcPct val="115000"/>
              </a:lnSpc>
              <a:spcBef>
                <a:spcPts val="9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const profilePic = &lt;img src={user.profilePic} alt=”Profile Pic” /&gt;</a:t>
            </a:r>
            <a:endParaRPr b="0" i="1" sz="1400" u="none" cap="none" strike="noStrike">
              <a:solidFill>
                <a:srgbClr val="172746"/>
              </a:solidFill>
              <a:latin typeface="Gill Sans"/>
              <a:ea typeface="Gill Sans"/>
              <a:cs typeface="Gill Sans"/>
              <a:sym typeface="Gill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310" name="Shape 310"/>
        <p:cNvGrpSpPr/>
        <p:nvPr/>
      </p:nvGrpSpPr>
      <p:grpSpPr>
        <a:xfrm>
          <a:off x="0" y="0"/>
          <a:ext cx="0" cy="0"/>
          <a:chOff x="0" y="0"/>
          <a:chExt cx="0" cy="0"/>
        </a:xfrm>
      </p:grpSpPr>
      <p:sp>
        <p:nvSpPr>
          <p:cNvPr id="311" name="Google Shape;311;g5f0308bde3_0_377"/>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React Components</a:t>
            </a:r>
            <a:endParaRPr b="1" sz="2500">
              <a:solidFill>
                <a:srgbClr val="073763"/>
              </a:solidFill>
              <a:latin typeface="Montserrat"/>
              <a:ea typeface="Montserrat"/>
              <a:cs typeface="Montserrat"/>
              <a:sym typeface="Montserrat"/>
            </a:endParaRPr>
          </a:p>
        </p:txBody>
      </p:sp>
      <p:sp>
        <p:nvSpPr>
          <p:cNvPr id="312" name="Google Shape;312;g5f0308bde3_0_377"/>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g5f0308bde3_0_377"/>
          <p:cNvSpPr txBox="1"/>
          <p:nvPr/>
        </p:nvSpPr>
        <p:spPr>
          <a:xfrm>
            <a:off x="593150" y="8260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To </a:t>
            </a:r>
            <a:r>
              <a:rPr lang="en-US">
                <a:solidFill>
                  <a:srgbClr val="172746"/>
                </a:solidFill>
                <a:latin typeface="Montserrat"/>
                <a:ea typeface="Montserrat"/>
                <a:cs typeface="Montserrat"/>
                <a:sym typeface="Montserrat"/>
              </a:rPr>
              <a:t>use JSX </a:t>
            </a:r>
            <a:r>
              <a:rPr b="0" i="0" lang="en-US" sz="1400" u="none" cap="none" strike="noStrike">
                <a:solidFill>
                  <a:srgbClr val="172746"/>
                </a:solidFill>
                <a:latin typeface="Montserrat"/>
                <a:ea typeface="Montserrat"/>
                <a:cs typeface="Montserrat"/>
                <a:sym typeface="Montserrat"/>
              </a:rPr>
              <a:t>we need to import the ‘</a:t>
            </a:r>
            <a:r>
              <a:rPr lang="en-US">
                <a:solidFill>
                  <a:srgbClr val="172746"/>
                </a:solidFill>
                <a:latin typeface="Montserrat"/>
                <a:ea typeface="Montserrat"/>
                <a:cs typeface="Montserrat"/>
                <a:sym typeface="Montserrat"/>
              </a:rPr>
              <a:t>R</a:t>
            </a:r>
            <a:r>
              <a:rPr b="0" i="0" lang="en-US" sz="1400" u="none" cap="none" strike="noStrike">
                <a:solidFill>
                  <a:srgbClr val="172746"/>
                </a:solidFill>
                <a:latin typeface="Montserrat"/>
                <a:ea typeface="Montserrat"/>
                <a:cs typeface="Montserrat"/>
                <a:sym typeface="Montserrat"/>
              </a:rPr>
              <a:t>eact’ </a:t>
            </a:r>
            <a:r>
              <a:rPr lang="en-US">
                <a:solidFill>
                  <a:srgbClr val="172746"/>
                </a:solidFill>
                <a:latin typeface="Montserrat"/>
                <a:ea typeface="Montserrat"/>
                <a:cs typeface="Montserrat"/>
                <a:sym typeface="Montserrat"/>
              </a:rPr>
              <a:t>module </a:t>
            </a:r>
            <a:r>
              <a:rPr b="0" i="0" lang="en-US" sz="1400" u="none" cap="none" strike="noStrike">
                <a:solidFill>
                  <a:srgbClr val="172746"/>
                </a:solidFill>
                <a:latin typeface="Montserrat"/>
                <a:ea typeface="Montserrat"/>
                <a:cs typeface="Montserrat"/>
                <a:sym typeface="Montserrat"/>
              </a:rPr>
              <a:t>from the installed </a:t>
            </a:r>
            <a:r>
              <a:rPr lang="en-US">
                <a:solidFill>
                  <a:srgbClr val="172746"/>
                </a:solidFill>
                <a:latin typeface="Montserrat"/>
                <a:ea typeface="Montserrat"/>
                <a:cs typeface="Montserrat"/>
                <a:sym typeface="Montserrat"/>
              </a:rPr>
              <a:t>‘react’ package</a:t>
            </a:r>
            <a:r>
              <a:rPr b="0" i="0" lang="en-US" sz="1400" u="none" cap="none" strike="noStrike">
                <a:solidFill>
                  <a:srgbClr val="172746"/>
                </a:solidFill>
                <a:latin typeface="Montserrat"/>
                <a:ea typeface="Montserrat"/>
                <a:cs typeface="Montserrat"/>
                <a:sym typeface="Montserrat"/>
              </a:rPr>
              <a:t>.</a:t>
            </a:r>
            <a:endParaRPr b="0" i="0" sz="1400" u="none" cap="none" strike="noStrike">
              <a:solidFill>
                <a:srgbClr val="172746"/>
              </a:solidFill>
              <a:latin typeface="Montserrat"/>
              <a:ea typeface="Montserrat"/>
              <a:cs typeface="Montserrat"/>
              <a:sym typeface="Montserrat"/>
            </a:endParaRPr>
          </a:p>
          <a:p>
            <a:pPr indent="0" lvl="0" marL="0" marR="0" rtl="0" algn="l">
              <a:lnSpc>
                <a:spcPct val="100000"/>
              </a:lnSpc>
              <a:spcBef>
                <a:spcPts val="1700"/>
              </a:spcBef>
              <a:spcAft>
                <a:spcPts val="0"/>
              </a:spcAft>
              <a:buClr>
                <a:schemeClr val="dk1"/>
              </a:buClr>
              <a:buSzPts val="1100"/>
              <a:buFont typeface="Arial"/>
              <a:buNone/>
            </a:pPr>
            <a:r>
              <a:t/>
            </a:r>
            <a:endParaRPr i="1">
              <a:solidFill>
                <a:srgbClr val="172746"/>
              </a:solidFill>
              <a:latin typeface="Gill Sans"/>
              <a:ea typeface="Gill Sans"/>
              <a:cs typeface="Gill Sans"/>
              <a:sym typeface="Gill Sans"/>
            </a:endParaRPr>
          </a:p>
          <a:p>
            <a:pPr indent="0" lvl="0" marL="0" marR="0" rtl="0" algn="l">
              <a:lnSpc>
                <a:spcPct val="100000"/>
              </a:lnSpc>
              <a:spcBef>
                <a:spcPts val="17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import React from ‘react’;</a:t>
            </a:r>
            <a:endParaRPr b="0" i="1" sz="1400" u="none" cap="none" strike="noStrike">
              <a:solidFill>
                <a:srgbClr val="172746"/>
              </a:solidFill>
              <a:latin typeface="Gill Sans"/>
              <a:ea typeface="Gill Sans"/>
              <a:cs typeface="Gill Sans"/>
              <a:sym typeface="Gill Sans"/>
            </a:endParaRPr>
          </a:p>
          <a:p>
            <a:pPr indent="0" lvl="0" marL="0" marR="0" rtl="0" algn="l">
              <a:lnSpc>
                <a:spcPct val="100000"/>
              </a:lnSpc>
              <a:spcBef>
                <a:spcPts val="17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const MenuItem = () {</a:t>
            </a:r>
            <a:endParaRPr b="0" i="1" sz="1400" u="none" cap="none" strike="noStrike">
              <a:solidFill>
                <a:srgbClr val="172746"/>
              </a:solidFill>
              <a:latin typeface="Gill Sans"/>
              <a:ea typeface="Gill Sans"/>
              <a:cs typeface="Gill Sans"/>
              <a:sym typeface="Gill Sans"/>
            </a:endParaRPr>
          </a:p>
          <a:p>
            <a:pPr indent="0" lvl="0" marL="0" marR="0" rtl="0" algn="l">
              <a:lnSpc>
                <a:spcPct val="100000"/>
              </a:lnSpc>
              <a:spcBef>
                <a:spcPts val="17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         return &lt;span&gt;Hello React&lt;/span&gt; </a:t>
            </a:r>
            <a:endParaRPr b="0" i="1" sz="1400" u="none" cap="none" strike="noStrike">
              <a:solidFill>
                <a:srgbClr val="172746"/>
              </a:solidFill>
              <a:latin typeface="Gill Sans"/>
              <a:ea typeface="Gill Sans"/>
              <a:cs typeface="Gill Sans"/>
              <a:sym typeface="Gill Sans"/>
            </a:endParaRPr>
          </a:p>
          <a:p>
            <a:pPr indent="0" lvl="0" marL="0" marR="0" rtl="0" algn="l">
              <a:lnSpc>
                <a:spcPct val="100000"/>
              </a:lnSpc>
              <a:spcBef>
                <a:spcPts val="17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a:t>
            </a:r>
            <a:endParaRPr b="0" i="1" sz="1400" u="none" cap="none" strike="noStrike">
              <a:solidFill>
                <a:srgbClr val="172746"/>
              </a:solidFill>
              <a:latin typeface="Gill Sans"/>
              <a:ea typeface="Gill Sans"/>
              <a:cs typeface="Gill Sans"/>
              <a:sym typeface="Gill Sans"/>
            </a:endParaRPr>
          </a:p>
          <a:p>
            <a:pPr indent="0" lvl="0" marL="0" marR="0" rtl="0" algn="l">
              <a:lnSpc>
                <a:spcPct val="100000"/>
              </a:lnSpc>
              <a:spcBef>
                <a:spcPts val="17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export default MenuItem;</a:t>
            </a:r>
            <a:endParaRPr b="0" i="1" sz="1400" u="none" cap="none" strike="noStrike">
              <a:solidFill>
                <a:srgbClr val="172746"/>
              </a:solidFill>
              <a:latin typeface="Gill Sans"/>
              <a:ea typeface="Gill Sans"/>
              <a:cs typeface="Gill Sans"/>
              <a:sym typeface="Gill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317" name="Shape 317"/>
        <p:cNvGrpSpPr/>
        <p:nvPr/>
      </p:nvGrpSpPr>
      <p:grpSpPr>
        <a:xfrm>
          <a:off x="0" y="0"/>
          <a:ext cx="0" cy="0"/>
          <a:chOff x="0" y="0"/>
          <a:chExt cx="0" cy="0"/>
        </a:xfrm>
      </p:grpSpPr>
      <p:sp>
        <p:nvSpPr>
          <p:cNvPr id="318" name="Google Shape;318;g794b11293e_0_31"/>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React.createElement()</a:t>
            </a:r>
            <a:endParaRPr b="1" sz="2500">
              <a:solidFill>
                <a:srgbClr val="073763"/>
              </a:solidFill>
              <a:latin typeface="Montserrat"/>
              <a:ea typeface="Montserrat"/>
              <a:cs typeface="Montserrat"/>
              <a:sym typeface="Montserrat"/>
            </a:endParaRPr>
          </a:p>
        </p:txBody>
      </p:sp>
      <p:sp>
        <p:nvSpPr>
          <p:cNvPr id="319" name="Google Shape;319;g794b11293e_0_31"/>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g794b11293e_0_31"/>
          <p:cNvSpPr txBox="1"/>
          <p:nvPr/>
        </p:nvSpPr>
        <p:spPr>
          <a:xfrm>
            <a:off x="593150" y="8260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700"/>
              </a:spcBef>
              <a:spcAft>
                <a:spcPts val="0"/>
              </a:spcAft>
              <a:buClr>
                <a:schemeClr val="dk1"/>
              </a:buClr>
              <a:buSzPts val="1100"/>
              <a:buFont typeface="Arial"/>
              <a:buNone/>
            </a:pPr>
            <a:r>
              <a:rPr lang="en-US">
                <a:solidFill>
                  <a:srgbClr val="172746"/>
                </a:solidFill>
                <a:latin typeface="Montserrat"/>
                <a:ea typeface="Montserrat"/>
                <a:cs typeface="Montserrat"/>
                <a:sym typeface="Montserrat"/>
              </a:rPr>
              <a:t>We can also create elements using the React.createElement() method.</a:t>
            </a:r>
            <a:endParaRPr>
              <a:solidFill>
                <a:srgbClr val="172746"/>
              </a:solidFill>
              <a:latin typeface="Montserrat"/>
              <a:ea typeface="Montserrat"/>
              <a:cs typeface="Montserrat"/>
              <a:sym typeface="Montserrat"/>
            </a:endParaRPr>
          </a:p>
          <a:p>
            <a:pPr indent="0" lvl="0" marL="0" marR="0" rtl="0" algn="l">
              <a:lnSpc>
                <a:spcPct val="100000"/>
              </a:lnSpc>
              <a:spcBef>
                <a:spcPts val="1700"/>
              </a:spcBef>
              <a:spcAft>
                <a:spcPts val="0"/>
              </a:spcAft>
              <a:buClr>
                <a:schemeClr val="dk1"/>
              </a:buClr>
              <a:buSzPts val="1100"/>
              <a:buFont typeface="Arial"/>
              <a:buNone/>
            </a:pPr>
            <a:r>
              <a:rPr lang="en-US">
                <a:solidFill>
                  <a:srgbClr val="172746"/>
                </a:solidFill>
                <a:latin typeface="Montserrat"/>
                <a:ea typeface="Montserrat"/>
                <a:cs typeface="Montserrat"/>
                <a:sym typeface="Montserrat"/>
              </a:rPr>
              <a:t>When React creates component/element, it calls this method, which takes three arguments.</a:t>
            </a:r>
            <a:endParaRPr>
              <a:solidFill>
                <a:srgbClr val="172746"/>
              </a:solidFill>
              <a:latin typeface="Montserrat"/>
              <a:ea typeface="Montserrat"/>
              <a:cs typeface="Montserrat"/>
              <a:sym typeface="Montserrat"/>
            </a:endParaRPr>
          </a:p>
          <a:p>
            <a:pPr indent="0" lvl="0" marL="0" marR="0" rtl="0" algn="l">
              <a:lnSpc>
                <a:spcPct val="100000"/>
              </a:lnSpc>
              <a:spcBef>
                <a:spcPts val="1700"/>
              </a:spcBef>
              <a:spcAft>
                <a:spcPts val="0"/>
              </a:spcAft>
              <a:buClr>
                <a:schemeClr val="dk1"/>
              </a:buClr>
              <a:buSzPts val="1100"/>
              <a:buFont typeface="Arial"/>
              <a:buNone/>
            </a:pPr>
            <a:r>
              <a:rPr lang="en-US">
                <a:solidFill>
                  <a:srgbClr val="172746"/>
                </a:solidFill>
                <a:latin typeface="Montserrat"/>
                <a:ea typeface="Montserrat"/>
                <a:cs typeface="Montserrat"/>
                <a:sym typeface="Montserrat"/>
              </a:rPr>
              <a:t>- The component/element name.</a:t>
            </a:r>
            <a:endParaRPr>
              <a:solidFill>
                <a:srgbClr val="172746"/>
              </a:solidFill>
              <a:latin typeface="Montserrat"/>
              <a:ea typeface="Montserrat"/>
              <a:cs typeface="Montserrat"/>
              <a:sym typeface="Montserrat"/>
            </a:endParaRPr>
          </a:p>
          <a:p>
            <a:pPr indent="0" lvl="0" marL="0" marR="0" rtl="0" algn="l">
              <a:lnSpc>
                <a:spcPct val="100000"/>
              </a:lnSpc>
              <a:spcBef>
                <a:spcPts val="1700"/>
              </a:spcBef>
              <a:spcAft>
                <a:spcPts val="0"/>
              </a:spcAft>
              <a:buClr>
                <a:schemeClr val="dk1"/>
              </a:buClr>
              <a:buSzPts val="1100"/>
              <a:buFont typeface="Arial"/>
              <a:buNone/>
            </a:pPr>
            <a:r>
              <a:rPr lang="en-US">
                <a:solidFill>
                  <a:srgbClr val="172746"/>
                </a:solidFill>
                <a:latin typeface="Montserrat"/>
                <a:ea typeface="Montserrat"/>
                <a:cs typeface="Montserrat"/>
                <a:sym typeface="Montserrat"/>
              </a:rPr>
              <a:t>- An object representing the element’s properties also called props.</a:t>
            </a:r>
            <a:endParaRPr>
              <a:solidFill>
                <a:srgbClr val="172746"/>
              </a:solidFill>
              <a:latin typeface="Montserrat"/>
              <a:ea typeface="Montserrat"/>
              <a:cs typeface="Montserrat"/>
              <a:sym typeface="Montserrat"/>
            </a:endParaRPr>
          </a:p>
          <a:p>
            <a:pPr indent="0" lvl="0" marL="0" marR="0" rtl="0" algn="l">
              <a:lnSpc>
                <a:spcPct val="100000"/>
              </a:lnSpc>
              <a:spcBef>
                <a:spcPts val="1700"/>
              </a:spcBef>
              <a:spcAft>
                <a:spcPts val="0"/>
              </a:spcAft>
              <a:buClr>
                <a:schemeClr val="dk1"/>
              </a:buClr>
              <a:buSzPts val="1100"/>
              <a:buFont typeface="Arial"/>
              <a:buNone/>
            </a:pPr>
            <a:r>
              <a:rPr lang="en-US">
                <a:solidFill>
                  <a:srgbClr val="172746"/>
                </a:solidFill>
                <a:latin typeface="Montserrat"/>
                <a:ea typeface="Montserrat"/>
                <a:cs typeface="Montserrat"/>
                <a:sym typeface="Montserrat"/>
              </a:rPr>
              <a:t>- An array of the element’s children.</a:t>
            </a:r>
            <a:endParaRPr>
              <a:solidFill>
                <a:srgbClr val="172746"/>
              </a:solidFill>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324" name="Shape 324"/>
        <p:cNvGrpSpPr/>
        <p:nvPr/>
      </p:nvGrpSpPr>
      <p:grpSpPr>
        <a:xfrm>
          <a:off x="0" y="0"/>
          <a:ext cx="0" cy="0"/>
          <a:chOff x="0" y="0"/>
          <a:chExt cx="0" cy="0"/>
        </a:xfrm>
      </p:grpSpPr>
      <p:sp>
        <p:nvSpPr>
          <p:cNvPr id="325" name="Google Shape;325;g5f0308bde3_0_413"/>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Create Component from Lists</a:t>
            </a:r>
            <a:endParaRPr b="1" sz="2500">
              <a:solidFill>
                <a:srgbClr val="073763"/>
              </a:solidFill>
              <a:latin typeface="Montserrat"/>
              <a:ea typeface="Montserrat"/>
              <a:cs typeface="Montserrat"/>
              <a:sym typeface="Montserrat"/>
            </a:endParaRPr>
          </a:p>
        </p:txBody>
      </p:sp>
      <p:sp>
        <p:nvSpPr>
          <p:cNvPr id="326" name="Google Shape;326;g5f0308bde3_0_413"/>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g5f0308bde3_0_413"/>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We can use map to iterate list items and generate dynamic HTML elements.</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const blogs = [{title:’’, desc:’’}, {title:’’, desc:’’},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const blogList = blogs.map((item, pos) =&gt;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    return &lt;div key={pos}&gt; &lt;h3&gt;{item.title}&lt;/h3&gt; &lt;p&gt;{item.desc}&lt;/p&gt; &lt;/div&gt;</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Key helps React identify which components have changed. All the elements inside an array should have a unique key.</a:t>
            </a:r>
            <a:endParaRPr b="0" i="0" sz="1400" u="none" cap="none" strike="noStrike">
              <a:solidFill>
                <a:srgbClr val="172746"/>
              </a:solidFill>
              <a:latin typeface="Montserrat"/>
              <a:ea typeface="Montserrat"/>
              <a:cs typeface="Montserrat"/>
              <a:sym typeface="Montserra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g5f0308bde3_0_419"/>
          <p:cNvSpPr txBox="1"/>
          <p:nvPr/>
        </p:nvSpPr>
        <p:spPr>
          <a:xfrm>
            <a:off x="832200" y="2129250"/>
            <a:ext cx="7479600" cy="885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i="0" lang="en-US" sz="4800" u="none" cap="none" strike="noStrike">
                <a:solidFill>
                  <a:srgbClr val="EFEFEF"/>
                </a:solidFill>
                <a:latin typeface="Montserrat"/>
                <a:ea typeface="Montserrat"/>
                <a:cs typeface="Montserrat"/>
                <a:sym typeface="Montserrat"/>
              </a:rPr>
              <a:t>COMPONENT STYLES</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336" name="Shape 336"/>
        <p:cNvGrpSpPr/>
        <p:nvPr/>
      </p:nvGrpSpPr>
      <p:grpSpPr>
        <a:xfrm>
          <a:off x="0" y="0"/>
          <a:ext cx="0" cy="0"/>
          <a:chOff x="0" y="0"/>
          <a:chExt cx="0" cy="0"/>
        </a:xfrm>
      </p:grpSpPr>
      <p:sp>
        <p:nvSpPr>
          <p:cNvPr id="337" name="Google Shape;337;g5f0308bde3_0_429"/>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Adding Inline Styles</a:t>
            </a:r>
            <a:endParaRPr b="1" sz="2500">
              <a:solidFill>
                <a:srgbClr val="073763"/>
              </a:solidFill>
              <a:latin typeface="Montserrat"/>
              <a:ea typeface="Montserrat"/>
              <a:cs typeface="Montserrat"/>
              <a:sym typeface="Montserrat"/>
            </a:endParaRPr>
          </a:p>
        </p:txBody>
      </p:sp>
      <p:sp>
        <p:nvSpPr>
          <p:cNvPr id="338" name="Google Shape;338;g5f0308bde3_0_429"/>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g5f0308bde3_0_429"/>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lang="en-US">
                <a:solidFill>
                  <a:srgbClr val="172746"/>
                </a:solidFill>
                <a:latin typeface="Montserrat"/>
                <a:ea typeface="Montserrat"/>
                <a:cs typeface="Montserrat"/>
                <a:sym typeface="Montserrat"/>
              </a:rPr>
              <a:t>To add inline styles you can simply use the styles attribute and give it an object.</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For eg,</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&lt;div styles={{backgroundColor: ‘blue’, fontSize: ‘16px’}}&gt;Hello&lt;div&gt;</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const styles =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    backgroundColor: ‘blue’,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    fontSize: ‘16px’</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&lt;div styles={styles}&gt;Hello&lt;div&gt;</a:t>
            </a:r>
            <a:endParaRPr b="0" i="0" sz="1400" u="none" cap="none" strike="noStrike">
              <a:solidFill>
                <a:srgbClr val="172746"/>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125" name="Shape 125"/>
        <p:cNvGrpSpPr/>
        <p:nvPr/>
      </p:nvGrpSpPr>
      <p:grpSpPr>
        <a:xfrm>
          <a:off x="0" y="0"/>
          <a:ext cx="0" cy="0"/>
          <a:chOff x="0" y="0"/>
          <a:chExt cx="0" cy="0"/>
        </a:xfrm>
      </p:grpSpPr>
      <p:pic>
        <p:nvPicPr>
          <p:cNvPr id="126" name="Google Shape;126;g79469a059c_1_33"/>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343" name="Shape 343"/>
        <p:cNvGrpSpPr/>
        <p:nvPr/>
      </p:nvGrpSpPr>
      <p:grpSpPr>
        <a:xfrm>
          <a:off x="0" y="0"/>
          <a:ext cx="0" cy="0"/>
          <a:chOff x="0" y="0"/>
          <a:chExt cx="0" cy="0"/>
        </a:xfrm>
      </p:grpSpPr>
      <p:sp>
        <p:nvSpPr>
          <p:cNvPr id="344" name="Google Shape;344;g5f0308bde3_0_423"/>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Adding External Styles</a:t>
            </a:r>
            <a:endParaRPr b="1" sz="2500">
              <a:solidFill>
                <a:srgbClr val="073763"/>
              </a:solidFill>
              <a:latin typeface="Montserrat"/>
              <a:ea typeface="Montserrat"/>
              <a:cs typeface="Montserrat"/>
              <a:sym typeface="Montserrat"/>
            </a:endParaRPr>
          </a:p>
        </p:txBody>
      </p:sp>
      <p:sp>
        <p:nvSpPr>
          <p:cNvPr id="345" name="Google Shape;345;g5f0308bde3_0_423"/>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g5f0308bde3_0_423"/>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To add external styles, just need to import the stylesheets file.</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To select JSX elements use the className property.</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For eg,</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import ‘./App.css’;</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&lt;h3 className=”Heading”&gt; Welcome to React &lt;/h3&gt;</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.Heading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    color: red;</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a:t>
            </a:r>
            <a:endParaRPr b="0" i="0" sz="1400" u="none" cap="none" strike="noStrike">
              <a:solidFill>
                <a:srgbClr val="172746"/>
              </a:solidFill>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350" name="Shape 350"/>
        <p:cNvGrpSpPr/>
        <p:nvPr/>
      </p:nvGrpSpPr>
      <p:grpSpPr>
        <a:xfrm>
          <a:off x="0" y="0"/>
          <a:ext cx="0" cy="0"/>
          <a:chOff x="0" y="0"/>
          <a:chExt cx="0" cy="0"/>
        </a:xfrm>
      </p:grpSpPr>
      <p:sp>
        <p:nvSpPr>
          <p:cNvPr id="351" name="Google Shape;351;g5f0308bde3_0_441"/>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How to create Mobile Responsive Components?</a:t>
            </a:r>
            <a:endParaRPr b="1" sz="2500">
              <a:solidFill>
                <a:srgbClr val="073763"/>
              </a:solidFill>
              <a:latin typeface="Montserrat"/>
              <a:ea typeface="Montserrat"/>
              <a:cs typeface="Montserrat"/>
              <a:sym typeface="Montserrat"/>
            </a:endParaRPr>
          </a:p>
        </p:txBody>
      </p:sp>
      <p:sp>
        <p:nvSpPr>
          <p:cNvPr id="352" name="Google Shape;352;g5f0308bde3_0_441"/>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g5f0308bde3_0_441"/>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To create mobile responsive components, we can use Media Queries.</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For eg,</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@media (max-width: 720px)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    background-color: white;</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a:t>
            </a:r>
            <a:endParaRPr b="0" i="0" sz="1400" u="none" cap="none" strike="noStrike">
              <a:solidFill>
                <a:srgbClr val="172746"/>
              </a:solidFill>
              <a:latin typeface="Montserrat"/>
              <a:ea typeface="Montserrat"/>
              <a:cs typeface="Montserrat"/>
              <a:sym typeface="Montserra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g5f0308bde3_0_447"/>
          <p:cNvSpPr txBox="1"/>
          <p:nvPr/>
        </p:nvSpPr>
        <p:spPr>
          <a:xfrm>
            <a:off x="450050" y="2129250"/>
            <a:ext cx="8229600" cy="885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i="0" lang="en-US" sz="4800" u="none" cap="none" strike="noStrike">
                <a:solidFill>
                  <a:srgbClr val="EFEFEF"/>
                </a:solidFill>
                <a:latin typeface="Montserrat"/>
                <a:ea typeface="Montserrat"/>
                <a:cs typeface="Montserrat"/>
                <a:sym typeface="Montserrat"/>
              </a:rPr>
              <a:t>COMPONENT IN DETAILS</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362" name="Shape 362"/>
        <p:cNvGrpSpPr/>
        <p:nvPr/>
      </p:nvGrpSpPr>
      <p:grpSpPr>
        <a:xfrm>
          <a:off x="0" y="0"/>
          <a:ext cx="0" cy="0"/>
          <a:chOff x="0" y="0"/>
          <a:chExt cx="0" cy="0"/>
        </a:xfrm>
      </p:grpSpPr>
      <p:sp>
        <p:nvSpPr>
          <p:cNvPr id="363" name="Google Shape;363;g5f0308bde3_0_451"/>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US" sz="2500">
                <a:solidFill>
                  <a:srgbClr val="073763"/>
                </a:solidFill>
                <a:latin typeface="Montserrat"/>
                <a:ea typeface="Montserrat"/>
                <a:cs typeface="Montserrat"/>
                <a:sym typeface="Montserrat"/>
              </a:rPr>
              <a:t>Functional Component</a:t>
            </a:r>
            <a:endParaRPr b="1" sz="2500">
              <a:solidFill>
                <a:srgbClr val="073763"/>
              </a:solidFill>
              <a:latin typeface="Montserrat"/>
              <a:ea typeface="Montserrat"/>
              <a:cs typeface="Montserrat"/>
              <a:sym typeface="Montserrat"/>
            </a:endParaRPr>
          </a:p>
          <a:p>
            <a:pPr indent="0" lvl="0" marL="0" rtl="0" algn="ctr">
              <a:lnSpc>
                <a:spcPct val="115000"/>
              </a:lnSpc>
              <a:spcBef>
                <a:spcPts val="0"/>
              </a:spcBef>
              <a:spcAft>
                <a:spcPts val="0"/>
              </a:spcAft>
              <a:buClr>
                <a:schemeClr val="dk1"/>
              </a:buClr>
              <a:buSzPts val="3200"/>
              <a:buFont typeface="Arial"/>
              <a:buNone/>
            </a:pPr>
            <a:r>
              <a:t/>
            </a:r>
            <a:endParaRPr b="1" sz="2500">
              <a:solidFill>
                <a:srgbClr val="073763"/>
              </a:solidFill>
              <a:latin typeface="Montserrat"/>
              <a:ea typeface="Montserrat"/>
              <a:cs typeface="Montserrat"/>
              <a:sym typeface="Montserrat"/>
            </a:endParaRPr>
          </a:p>
        </p:txBody>
      </p:sp>
      <p:sp>
        <p:nvSpPr>
          <p:cNvPr id="364" name="Google Shape;364;g5f0308bde3_0_451"/>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g5f0308bde3_0_451"/>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The simplest way to define a component is to write a JavaScript function.</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For eg,</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const blogList = () =&gt;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    return() {</a:t>
            </a:r>
            <a:endParaRPr b="0" i="0" sz="1400" u="none" cap="none" strike="noStrike">
              <a:solidFill>
                <a:srgbClr val="172746"/>
              </a:solidFill>
              <a:latin typeface="Montserrat"/>
              <a:ea typeface="Montserrat"/>
              <a:cs typeface="Montserrat"/>
              <a:sym typeface="Montserrat"/>
            </a:endParaRPr>
          </a:p>
          <a:p>
            <a:pPr indent="45720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&lt;div&gt;</a:t>
            </a:r>
            <a:endParaRPr b="0" i="0" sz="1400" u="none" cap="none" strike="noStrike">
              <a:solidFill>
                <a:srgbClr val="172746"/>
              </a:solidFill>
              <a:latin typeface="Montserrat"/>
              <a:ea typeface="Montserrat"/>
              <a:cs typeface="Montserrat"/>
              <a:sym typeface="Montserrat"/>
            </a:endParaRPr>
          </a:p>
          <a:p>
            <a:pPr indent="457200" lvl="0" marL="45720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&lt;h3&gt;Blog 1&lt;/h3&gt;</a:t>
            </a:r>
            <a:endParaRPr b="0" i="0" sz="1400" u="none" cap="none" strike="noStrike">
              <a:solidFill>
                <a:srgbClr val="172746"/>
              </a:solidFill>
              <a:latin typeface="Montserrat"/>
              <a:ea typeface="Montserrat"/>
              <a:cs typeface="Montserrat"/>
              <a:sym typeface="Montserrat"/>
            </a:endParaRPr>
          </a:p>
          <a:p>
            <a:pPr indent="457200" lvl="0" marL="45720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&lt;p&gt;Blog Desc 1&lt;/p&gt;</a:t>
            </a:r>
            <a:endParaRPr b="0" i="0" sz="1400" u="none" cap="none" strike="noStrike">
              <a:solidFill>
                <a:srgbClr val="172746"/>
              </a:solidFill>
              <a:latin typeface="Montserrat"/>
              <a:ea typeface="Montserrat"/>
              <a:cs typeface="Montserrat"/>
              <a:sym typeface="Montserrat"/>
            </a:endParaRPr>
          </a:p>
          <a:p>
            <a:pPr indent="0" lvl="0" marL="45720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&lt;/div&gt;</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 </a:t>
            </a:r>
            <a:endParaRPr b="0" i="0" sz="1500" u="none" cap="none" strike="noStrike">
              <a:solidFill>
                <a:srgbClr val="172746"/>
              </a:solidFill>
              <a:latin typeface="Montserrat"/>
              <a:ea typeface="Montserrat"/>
              <a:cs typeface="Montserrat"/>
              <a:sym typeface="Montserra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369" name="Shape 369"/>
        <p:cNvGrpSpPr/>
        <p:nvPr/>
      </p:nvGrpSpPr>
      <p:grpSpPr>
        <a:xfrm>
          <a:off x="0" y="0"/>
          <a:ext cx="0" cy="0"/>
          <a:chOff x="0" y="0"/>
          <a:chExt cx="0" cy="0"/>
        </a:xfrm>
      </p:grpSpPr>
      <p:sp>
        <p:nvSpPr>
          <p:cNvPr id="370" name="Google Shape;370;g5f0308bde3_0_407"/>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1" lang="en-US" sz="2500">
                <a:solidFill>
                  <a:srgbClr val="073763"/>
                </a:solidFill>
                <a:latin typeface="Montserrat"/>
                <a:ea typeface="Montserrat"/>
                <a:cs typeface="Montserrat"/>
                <a:sym typeface="Montserrat"/>
              </a:rPr>
              <a:t>Modules Export and Import</a:t>
            </a:r>
            <a:endParaRPr b="1" sz="2500">
              <a:solidFill>
                <a:srgbClr val="073763"/>
              </a:solidFill>
              <a:latin typeface="Montserrat"/>
              <a:ea typeface="Montserrat"/>
              <a:cs typeface="Montserrat"/>
              <a:sym typeface="Montserrat"/>
            </a:endParaRPr>
          </a:p>
        </p:txBody>
      </p:sp>
      <p:sp>
        <p:nvSpPr>
          <p:cNvPr id="371" name="Google Shape;371;g5f0308bde3_0_407"/>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72746"/>
              </a:solidFill>
              <a:latin typeface="Arial"/>
              <a:ea typeface="Arial"/>
              <a:cs typeface="Arial"/>
              <a:sym typeface="Arial"/>
            </a:endParaRPr>
          </a:p>
        </p:txBody>
      </p:sp>
      <p:sp>
        <p:nvSpPr>
          <p:cNvPr id="372" name="Google Shape;372;g5f0308bde3_0_407"/>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ES6 enables developers to write modular code. Basically, we can split reusable code into separate files.</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Export makes a module accessible in other files. Modules can be exported in two ways -  </a:t>
            </a:r>
            <a:r>
              <a:rPr b="0" i="1" lang="en-US" sz="1400" u="none" cap="none" strike="noStrike">
                <a:solidFill>
                  <a:srgbClr val="172746"/>
                </a:solidFill>
                <a:latin typeface="Montserrat"/>
                <a:ea typeface="Montserrat"/>
                <a:cs typeface="Montserrat"/>
                <a:sym typeface="Montserrat"/>
              </a:rPr>
              <a:t>default</a:t>
            </a:r>
            <a:r>
              <a:rPr b="0" i="0" lang="en-US" sz="1400" u="none" cap="none" strike="noStrike">
                <a:solidFill>
                  <a:srgbClr val="172746"/>
                </a:solidFill>
                <a:latin typeface="Montserrat"/>
                <a:ea typeface="Montserrat"/>
                <a:cs typeface="Montserrat"/>
                <a:sym typeface="Montserrat"/>
              </a:rPr>
              <a:t> and </a:t>
            </a:r>
            <a:r>
              <a:rPr b="0" i="1" lang="en-US" sz="1400" u="none" cap="none" strike="noStrike">
                <a:solidFill>
                  <a:srgbClr val="172746"/>
                </a:solidFill>
                <a:latin typeface="Montserrat"/>
                <a:ea typeface="Montserrat"/>
                <a:cs typeface="Montserrat"/>
                <a:sym typeface="Montserrat"/>
              </a:rPr>
              <a:t>named </a:t>
            </a:r>
            <a:r>
              <a:rPr b="0" i="0" lang="en-US" sz="1400" u="none" cap="none" strike="noStrike">
                <a:solidFill>
                  <a:srgbClr val="172746"/>
                </a:solidFill>
                <a:latin typeface="Montserrat"/>
                <a:ea typeface="Montserrat"/>
                <a:cs typeface="Montserrat"/>
                <a:sym typeface="Montserrat"/>
              </a:rPr>
              <a:t>export.</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Import is used to add different modules in a JavaScript file. It has different </a:t>
            </a:r>
            <a:r>
              <a:rPr lang="en-US">
                <a:solidFill>
                  <a:srgbClr val="172746"/>
                </a:solidFill>
                <a:latin typeface="Montserrat"/>
                <a:ea typeface="Montserrat"/>
                <a:cs typeface="Montserrat"/>
                <a:sym typeface="Montserrat"/>
              </a:rPr>
              <a:t>syntax </a:t>
            </a:r>
            <a:r>
              <a:rPr b="0" i="0" lang="en-US" sz="1400" u="none" cap="none" strike="noStrike">
                <a:solidFill>
                  <a:srgbClr val="172746"/>
                </a:solidFill>
                <a:latin typeface="Montserrat"/>
                <a:ea typeface="Montserrat"/>
                <a:cs typeface="Montserrat"/>
                <a:sym typeface="Montserrat"/>
              </a:rPr>
              <a:t>based on the export method used by the target module.</a:t>
            </a:r>
            <a:endParaRPr b="0" i="0" sz="1400" u="none" cap="none" strike="noStrike">
              <a:solidFill>
                <a:srgbClr val="172746"/>
              </a:solidFill>
              <a:latin typeface="Montserrat"/>
              <a:ea typeface="Montserrat"/>
              <a:cs typeface="Montserrat"/>
              <a:sym typeface="Montserra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376" name="Shape 376"/>
        <p:cNvGrpSpPr/>
        <p:nvPr/>
      </p:nvGrpSpPr>
      <p:grpSpPr>
        <a:xfrm>
          <a:off x="0" y="0"/>
          <a:ext cx="0" cy="0"/>
          <a:chOff x="0" y="0"/>
          <a:chExt cx="0" cy="0"/>
        </a:xfrm>
      </p:grpSpPr>
      <p:sp>
        <p:nvSpPr>
          <p:cNvPr id="377" name="Google Shape;377;g5f0308bde3_0_457"/>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Component Props</a:t>
            </a:r>
            <a:endParaRPr b="1" sz="2500">
              <a:solidFill>
                <a:srgbClr val="073763"/>
              </a:solidFill>
              <a:latin typeface="Montserrat"/>
              <a:ea typeface="Montserrat"/>
              <a:cs typeface="Montserrat"/>
              <a:sym typeface="Montserrat"/>
            </a:endParaRPr>
          </a:p>
        </p:txBody>
      </p:sp>
      <p:sp>
        <p:nvSpPr>
          <p:cNvPr id="378" name="Google Shape;378;g5f0308bde3_0_457"/>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g5f0308bde3_0_457"/>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This props is used to pass data to the components. It is an object with some key-value pairs to hold passed data. It </a:t>
            </a:r>
            <a:r>
              <a:rPr lang="en-US">
                <a:solidFill>
                  <a:srgbClr val="172746"/>
                </a:solidFill>
                <a:latin typeface="Montserrat"/>
                <a:ea typeface="Montserrat"/>
                <a:cs typeface="Montserrat"/>
                <a:sym typeface="Montserrat"/>
              </a:rPr>
              <a:t>is a read-only object.</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&lt;BlogItem title={‘---’} desc={‘----’} /&gt;</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const BlogItem = (props) =&gt;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    return (&lt;div&gt;</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                 &lt;h3&gt;{props.title}&lt;/h3&gt;</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                 &lt;p&gt;{props.desc}&lt;/p&gt;</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        &lt;/div&gt;);</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a:t>
            </a:r>
            <a:endParaRPr b="0" i="0" sz="1400" u="none" cap="none" strike="noStrike">
              <a:solidFill>
                <a:srgbClr val="172746"/>
              </a:solidFill>
              <a:latin typeface="Montserrat"/>
              <a:ea typeface="Montserrat"/>
              <a:cs typeface="Montserrat"/>
              <a:sym typeface="Montserra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383" name="Shape 383"/>
        <p:cNvGrpSpPr/>
        <p:nvPr/>
      </p:nvGrpSpPr>
      <p:grpSpPr>
        <a:xfrm>
          <a:off x="0" y="0"/>
          <a:ext cx="0" cy="0"/>
          <a:chOff x="0" y="0"/>
          <a:chExt cx="0" cy="0"/>
        </a:xfrm>
      </p:grpSpPr>
      <p:sp>
        <p:nvSpPr>
          <p:cNvPr id="384" name="Google Shape;384;g5f0308bde3_0_435"/>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Introduction to CSS Modules</a:t>
            </a:r>
            <a:endParaRPr b="1" sz="2500">
              <a:solidFill>
                <a:srgbClr val="073763"/>
              </a:solidFill>
              <a:latin typeface="Montserrat"/>
              <a:ea typeface="Montserrat"/>
              <a:cs typeface="Montserrat"/>
              <a:sym typeface="Montserrat"/>
            </a:endParaRPr>
          </a:p>
        </p:txBody>
      </p:sp>
      <p:sp>
        <p:nvSpPr>
          <p:cNvPr id="385" name="Google Shape;385;g5f0308bde3_0_435"/>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g5f0308bde3_0_435"/>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Components are modular and independant. Having global styles is the only dependency between different components. To make components truly independent we need to make style classes scoped locally to the component.</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This is where CSS Module comes into picture. It creates a local scope for the CSS classes. It makes our components completely independent and saves our app from all the troubles of global classes.</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It creates a unique class name for all the classes that we write using the file name, class name and hash value. For eg,</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lang="en-US">
                <a:solidFill>
                  <a:srgbClr val="172746"/>
                </a:solidFill>
                <a:latin typeface="Montserrat"/>
                <a:ea typeface="Montserrat"/>
                <a:cs typeface="Montserrat"/>
                <a:sym typeface="Montserrat"/>
              </a:rPr>
              <a:t>h</a:t>
            </a:r>
            <a:r>
              <a:rPr b="0" i="0" lang="en-US" sz="1400" u="none" cap="none" strike="noStrike">
                <a:solidFill>
                  <a:srgbClr val="172746"/>
                </a:solidFill>
                <a:latin typeface="Montserrat"/>
                <a:ea typeface="Montserrat"/>
                <a:cs typeface="Montserrat"/>
                <a:sym typeface="Montserrat"/>
              </a:rPr>
              <a:t>eading -&gt; app_heading__93BS23</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Create CSS Modules File: FileName.module.css</a:t>
            </a:r>
            <a:endParaRPr b="0" i="0" sz="1400" u="none" cap="none" strike="noStrike">
              <a:solidFill>
                <a:srgbClr val="172746"/>
              </a:solidFill>
              <a:latin typeface="Montserrat"/>
              <a:ea typeface="Montserrat"/>
              <a:cs typeface="Montserrat"/>
              <a:sym typeface="Montserra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390" name="Shape 390"/>
        <p:cNvGrpSpPr/>
        <p:nvPr/>
      </p:nvGrpSpPr>
      <p:grpSpPr>
        <a:xfrm>
          <a:off x="0" y="0"/>
          <a:ext cx="0" cy="0"/>
          <a:chOff x="0" y="0"/>
          <a:chExt cx="0" cy="0"/>
        </a:xfrm>
      </p:grpSpPr>
      <p:pic>
        <p:nvPicPr>
          <p:cNvPr id="391" name="Google Shape;391;g794b11293e_0_45"/>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395" name="Shape 395"/>
        <p:cNvGrpSpPr/>
        <p:nvPr/>
      </p:nvGrpSpPr>
      <p:grpSpPr>
        <a:xfrm>
          <a:off x="0" y="0"/>
          <a:ext cx="0" cy="0"/>
          <a:chOff x="0" y="0"/>
          <a:chExt cx="0" cy="0"/>
        </a:xfrm>
      </p:grpSpPr>
      <p:sp>
        <p:nvSpPr>
          <p:cNvPr id="396" name="Google Shape;396;g5f0308bde3_0_463"/>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Class-based Component</a:t>
            </a:r>
            <a:endParaRPr b="1" sz="2500">
              <a:solidFill>
                <a:srgbClr val="073763"/>
              </a:solidFill>
              <a:latin typeface="Montserrat"/>
              <a:ea typeface="Montserrat"/>
              <a:cs typeface="Montserrat"/>
              <a:sym typeface="Montserrat"/>
            </a:endParaRPr>
          </a:p>
        </p:txBody>
      </p:sp>
      <p:sp>
        <p:nvSpPr>
          <p:cNvPr id="397" name="Google Shape;397;g5f0308bde3_0_463"/>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g5f0308bde3_0_463"/>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Class-based components introduce a new concept called state. When a component is rendered or when a user interacts with the component some data is generated this data is represented by state.</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For eg, a like button by default it could represent liked or normal state and when a user clicks on it, it updates the value.</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To define class based components we use ES6 class syntax. A class-based component inherits the Component class of React. This Component class gives the component access to some properties and methods like state and setState etc.</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It has a render method. So everytime the setState method is called it results in calling the render method.</a:t>
            </a:r>
            <a:endParaRPr b="0" i="0" sz="1400" u="none" cap="none" strike="noStrike">
              <a:solidFill>
                <a:srgbClr val="172746"/>
              </a:solidFill>
              <a:latin typeface="Montserrat"/>
              <a:ea typeface="Montserrat"/>
              <a:cs typeface="Montserrat"/>
              <a:sym typeface="Montserra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402" name="Shape 402"/>
        <p:cNvGrpSpPr/>
        <p:nvPr/>
      </p:nvGrpSpPr>
      <p:grpSpPr>
        <a:xfrm>
          <a:off x="0" y="0"/>
          <a:ext cx="0" cy="0"/>
          <a:chOff x="0" y="0"/>
          <a:chExt cx="0" cy="0"/>
        </a:xfrm>
      </p:grpSpPr>
      <p:sp>
        <p:nvSpPr>
          <p:cNvPr id="403" name="Google Shape;403;g5f0308bde3_0_475"/>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t/>
            </a:r>
            <a:endParaRPr b="0" i="0" sz="1500" u="none" cap="none" strike="noStrike">
              <a:solidFill>
                <a:srgbClr val="172746"/>
              </a:solidFill>
              <a:latin typeface="Montserrat"/>
              <a:ea typeface="Montserrat"/>
              <a:cs typeface="Montserrat"/>
              <a:sym typeface="Montserrat"/>
            </a:endParaRPr>
          </a:p>
        </p:txBody>
      </p:sp>
      <p:pic>
        <p:nvPicPr>
          <p:cNvPr id="404" name="Google Shape;404;g5f0308bde3_0_475"/>
          <p:cNvPicPr preferRelativeResize="0"/>
          <p:nvPr/>
        </p:nvPicPr>
        <p:blipFill>
          <a:blip r:embed="rId3">
            <a:alphaModFix/>
          </a:blip>
          <a:stretch>
            <a:fillRect/>
          </a:stretch>
        </p:blipFill>
        <p:spPr>
          <a:xfrm>
            <a:off x="-21425" y="0"/>
            <a:ext cx="9165302"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130" name="Shape 130"/>
        <p:cNvGrpSpPr/>
        <p:nvPr/>
      </p:nvGrpSpPr>
      <p:grpSpPr>
        <a:xfrm>
          <a:off x="0" y="0"/>
          <a:ext cx="0" cy="0"/>
          <a:chOff x="0" y="0"/>
          <a:chExt cx="0" cy="0"/>
        </a:xfrm>
      </p:grpSpPr>
      <p:pic>
        <p:nvPicPr>
          <p:cNvPr id="131" name="Google Shape;131;g79469a059c_1_6"/>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408" name="Shape 408"/>
        <p:cNvGrpSpPr/>
        <p:nvPr/>
      </p:nvGrpSpPr>
      <p:grpSpPr>
        <a:xfrm>
          <a:off x="0" y="0"/>
          <a:ext cx="0" cy="0"/>
          <a:chOff x="0" y="0"/>
          <a:chExt cx="0" cy="0"/>
        </a:xfrm>
      </p:grpSpPr>
      <p:sp>
        <p:nvSpPr>
          <p:cNvPr id="409" name="Google Shape;409;g5f0308bde3_0_481"/>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t/>
            </a:r>
            <a:endParaRPr b="0" i="0" sz="1500" u="none" cap="none" strike="noStrike">
              <a:solidFill>
                <a:srgbClr val="172746"/>
              </a:solidFill>
              <a:latin typeface="Montserrat"/>
              <a:ea typeface="Montserrat"/>
              <a:cs typeface="Montserrat"/>
              <a:sym typeface="Montserrat"/>
            </a:endParaRPr>
          </a:p>
        </p:txBody>
      </p:sp>
      <p:pic>
        <p:nvPicPr>
          <p:cNvPr id="410" name="Google Shape;410;g5f0308bde3_0_481"/>
          <p:cNvPicPr preferRelativeResize="0"/>
          <p:nvPr/>
        </p:nvPicPr>
        <p:blipFill>
          <a:blip r:embed="rId3">
            <a:alphaModFix/>
          </a:blip>
          <a:stretch>
            <a:fillRect/>
          </a:stretch>
        </p:blipFill>
        <p:spPr>
          <a:xfrm>
            <a:off x="-21300" y="0"/>
            <a:ext cx="9165298" cy="51435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414" name="Shape 414"/>
        <p:cNvGrpSpPr/>
        <p:nvPr/>
      </p:nvGrpSpPr>
      <p:grpSpPr>
        <a:xfrm>
          <a:off x="0" y="0"/>
          <a:ext cx="0" cy="0"/>
          <a:chOff x="0" y="0"/>
          <a:chExt cx="0" cy="0"/>
        </a:xfrm>
      </p:grpSpPr>
      <p:sp>
        <p:nvSpPr>
          <p:cNvPr id="415" name="Google Shape;415;g5f0308bde3_0_494"/>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shouldComponentUpdate()</a:t>
            </a:r>
            <a:endParaRPr b="1" sz="2500">
              <a:solidFill>
                <a:srgbClr val="073763"/>
              </a:solidFill>
              <a:latin typeface="Montserrat"/>
              <a:ea typeface="Montserrat"/>
              <a:cs typeface="Montserrat"/>
              <a:sym typeface="Montserrat"/>
            </a:endParaRPr>
          </a:p>
        </p:txBody>
      </p:sp>
      <p:sp>
        <p:nvSpPr>
          <p:cNvPr id="416" name="Google Shape;416;g5f0308bde3_0_494"/>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g5f0308bde3_0_494"/>
          <p:cNvSpPr txBox="1"/>
          <p:nvPr/>
        </p:nvSpPr>
        <p:spPr>
          <a:xfrm>
            <a:off x="593150" y="5974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Rendering is a heavy process. Especially when the layout is very complex.</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Everytime the setState() function is called. It starts the entire cycle of component update. A new virtual DOM is generated, compared with the old version of virtual DOM and then it updates the actual DOM. This can hurt the performance of a React App drastically if done wrong.</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So, the rule is simple. Keep re-renders as minimum as possible.</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We can avoid unnecessary re-renders in the shouldComponentUpdate() lifecycle hook. It gives us access to </a:t>
            </a:r>
            <a:r>
              <a:rPr lang="en-US">
                <a:solidFill>
                  <a:srgbClr val="172746"/>
                </a:solidFill>
                <a:latin typeface="Montserrat"/>
                <a:ea typeface="Montserrat"/>
                <a:cs typeface="Montserrat"/>
                <a:sym typeface="Montserrat"/>
              </a:rPr>
              <a:t>next</a:t>
            </a:r>
            <a:r>
              <a:rPr b="0" i="0" lang="en-US" sz="1400" u="none" cap="none" strike="noStrike">
                <a:solidFill>
                  <a:srgbClr val="172746"/>
                </a:solidFill>
                <a:latin typeface="Montserrat"/>
                <a:ea typeface="Montserrat"/>
                <a:cs typeface="Montserrat"/>
                <a:sym typeface="Montserrat"/>
              </a:rPr>
              <a:t>Props and </a:t>
            </a:r>
            <a:r>
              <a:rPr lang="en-US">
                <a:solidFill>
                  <a:srgbClr val="172746"/>
                </a:solidFill>
                <a:latin typeface="Montserrat"/>
                <a:ea typeface="Montserrat"/>
                <a:cs typeface="Montserrat"/>
                <a:sym typeface="Montserrat"/>
              </a:rPr>
              <a:t>next</a:t>
            </a:r>
            <a:r>
              <a:rPr b="0" i="0" lang="en-US" sz="1400" u="none" cap="none" strike="noStrike">
                <a:solidFill>
                  <a:srgbClr val="172746"/>
                </a:solidFill>
                <a:latin typeface="Montserrat"/>
                <a:ea typeface="Montserrat"/>
                <a:cs typeface="Montserrat"/>
                <a:sym typeface="Montserrat"/>
              </a:rPr>
              <a:t>State. We can compare if the value is changed or not. If the value is changed then we can re-render or else we can can avoid the re-render.</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Syntax: shouldComponentUpdate(</a:t>
            </a:r>
            <a:r>
              <a:rPr lang="en-US">
                <a:solidFill>
                  <a:srgbClr val="172746"/>
                </a:solidFill>
                <a:latin typeface="Montserrat"/>
                <a:ea typeface="Montserrat"/>
                <a:cs typeface="Montserrat"/>
                <a:sym typeface="Montserrat"/>
              </a:rPr>
              <a:t>next</a:t>
            </a:r>
            <a:r>
              <a:rPr b="0" i="0" lang="en-US" sz="1400" u="none" cap="none" strike="noStrike">
                <a:solidFill>
                  <a:srgbClr val="172746"/>
                </a:solidFill>
                <a:latin typeface="Montserrat"/>
                <a:ea typeface="Montserrat"/>
                <a:cs typeface="Montserrat"/>
                <a:sym typeface="Montserrat"/>
              </a:rPr>
              <a:t>Props, next</a:t>
            </a:r>
            <a:r>
              <a:rPr lang="en-US">
                <a:solidFill>
                  <a:srgbClr val="172746"/>
                </a:solidFill>
                <a:latin typeface="Montserrat"/>
                <a:ea typeface="Montserrat"/>
                <a:cs typeface="Montserrat"/>
                <a:sym typeface="Montserrat"/>
              </a:rPr>
              <a:t>State</a:t>
            </a:r>
            <a:r>
              <a:rPr b="0" i="0" lang="en-US" sz="1400" u="none" cap="none" strike="noStrike">
                <a:solidFill>
                  <a:srgbClr val="172746"/>
                </a:solidFill>
                <a:latin typeface="Montserrat"/>
                <a:ea typeface="Montserrat"/>
                <a:cs typeface="Montserrat"/>
                <a:sym typeface="Montserrat"/>
              </a:rPr>
              <a:t>) {</a:t>
            </a:r>
            <a:endParaRPr b="0" i="0" sz="1400" u="none" cap="none" strike="noStrike">
              <a:solidFill>
                <a:srgbClr val="172746"/>
              </a:solidFill>
              <a:latin typeface="Montserrat"/>
              <a:ea typeface="Montserrat"/>
              <a:cs typeface="Montserrat"/>
              <a:sym typeface="Montserrat"/>
            </a:endParaRPr>
          </a:p>
          <a:p>
            <a:pPr indent="45720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return true/false;</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a:t>
            </a:r>
            <a:endParaRPr b="0" i="0" sz="1400" u="none" cap="none" strike="noStrike">
              <a:solidFill>
                <a:srgbClr val="172746"/>
              </a:solidFill>
              <a:latin typeface="Montserrat"/>
              <a:ea typeface="Montserrat"/>
              <a:cs typeface="Montserrat"/>
              <a:sym typeface="Montserra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421" name="Shape 421"/>
        <p:cNvGrpSpPr/>
        <p:nvPr/>
      </p:nvGrpSpPr>
      <p:grpSpPr>
        <a:xfrm>
          <a:off x="0" y="0"/>
          <a:ext cx="0" cy="0"/>
          <a:chOff x="0" y="0"/>
          <a:chExt cx="0" cy="0"/>
        </a:xfrm>
      </p:grpSpPr>
      <p:sp>
        <p:nvSpPr>
          <p:cNvPr id="422" name="Google Shape;422;g5f0308bde3_0_612"/>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What is DOM?</a:t>
            </a:r>
            <a:endParaRPr b="1" sz="2500">
              <a:solidFill>
                <a:srgbClr val="073763"/>
              </a:solidFill>
              <a:latin typeface="Montserrat"/>
              <a:ea typeface="Montserrat"/>
              <a:cs typeface="Montserrat"/>
              <a:sym typeface="Montserrat"/>
            </a:endParaRPr>
          </a:p>
        </p:txBody>
      </p:sp>
      <p:sp>
        <p:nvSpPr>
          <p:cNvPr id="423" name="Google Shape;423;g5f0308bde3_0_612"/>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g5f0308bde3_0_612"/>
          <p:cNvSpPr txBox="1"/>
          <p:nvPr/>
        </p:nvSpPr>
        <p:spPr>
          <a:xfrm>
            <a:off x="593150" y="8260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It stands for Document Object Model.</a:t>
            </a:r>
            <a:endParaRPr>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It is the tree representation of the HTML document. In other words, it shows the structure of an HTML document.</a:t>
            </a:r>
            <a:endParaRPr>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When you update HTML elements, it results in repaints and reflows. Both of these are pretty heavy tasks. That’s why updating DOM is a heavy process. Frequently, updating DOM results in performance issues, in turn making the application slow.</a:t>
            </a:r>
            <a:endParaRPr>
              <a:solidFill>
                <a:schemeClr val="dk1"/>
              </a:solidFill>
              <a:latin typeface="Montserrat"/>
              <a:ea typeface="Montserrat"/>
              <a:cs typeface="Montserrat"/>
              <a:sym typeface="Montserra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428" name="Shape 428"/>
        <p:cNvGrpSpPr/>
        <p:nvPr/>
      </p:nvGrpSpPr>
      <p:grpSpPr>
        <a:xfrm>
          <a:off x="0" y="0"/>
          <a:ext cx="0" cy="0"/>
          <a:chOff x="0" y="0"/>
          <a:chExt cx="0" cy="0"/>
        </a:xfrm>
      </p:grpSpPr>
      <p:sp>
        <p:nvSpPr>
          <p:cNvPr id="429" name="Google Shape;429;g5f0308bde3_0_618"/>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What is DOM?</a:t>
            </a:r>
            <a:endParaRPr b="1" sz="2500">
              <a:solidFill>
                <a:srgbClr val="073763"/>
              </a:solidFill>
              <a:latin typeface="Montserrat"/>
              <a:ea typeface="Montserrat"/>
              <a:cs typeface="Montserrat"/>
              <a:sym typeface="Montserrat"/>
            </a:endParaRPr>
          </a:p>
        </p:txBody>
      </p:sp>
      <p:sp>
        <p:nvSpPr>
          <p:cNvPr id="430" name="Google Shape;430;g5f0308bde3_0_618"/>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1" name="Google Shape;431;g5f0308bde3_0_618"/>
          <p:cNvPicPr preferRelativeResize="0"/>
          <p:nvPr/>
        </p:nvPicPr>
        <p:blipFill>
          <a:blip r:embed="rId3">
            <a:alphaModFix/>
          </a:blip>
          <a:stretch>
            <a:fillRect/>
          </a:stretch>
        </p:blipFill>
        <p:spPr>
          <a:xfrm>
            <a:off x="466787" y="684847"/>
            <a:ext cx="8210424" cy="394700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435" name="Shape 435"/>
        <p:cNvGrpSpPr/>
        <p:nvPr/>
      </p:nvGrpSpPr>
      <p:grpSpPr>
        <a:xfrm>
          <a:off x="0" y="0"/>
          <a:ext cx="0" cy="0"/>
          <a:chOff x="0" y="0"/>
          <a:chExt cx="0" cy="0"/>
        </a:xfrm>
      </p:grpSpPr>
      <p:sp>
        <p:nvSpPr>
          <p:cNvPr id="436" name="Google Shape;436;g5f0308bde3_0_626"/>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Virtual DOM</a:t>
            </a:r>
            <a:endParaRPr b="1" sz="2500">
              <a:solidFill>
                <a:srgbClr val="073763"/>
              </a:solidFill>
              <a:latin typeface="Montserrat"/>
              <a:ea typeface="Montserrat"/>
              <a:cs typeface="Montserrat"/>
              <a:sym typeface="Montserrat"/>
            </a:endParaRPr>
          </a:p>
        </p:txBody>
      </p:sp>
      <p:sp>
        <p:nvSpPr>
          <p:cNvPr id="437" name="Google Shape;437;g5f0308bde3_0_626"/>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g5f0308bde3_0_626"/>
          <p:cNvSpPr txBox="1"/>
          <p:nvPr/>
        </p:nvSpPr>
        <p:spPr>
          <a:xfrm>
            <a:off x="593150" y="8260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t/>
            </a:r>
            <a:endParaRPr>
              <a:solidFill>
                <a:schemeClr val="dk1"/>
              </a:solidFill>
              <a:latin typeface="Montserrat"/>
              <a:ea typeface="Montserrat"/>
              <a:cs typeface="Montserrat"/>
              <a:sym typeface="Montserrat"/>
            </a:endParaRPr>
          </a:p>
        </p:txBody>
      </p:sp>
      <p:pic>
        <p:nvPicPr>
          <p:cNvPr id="439" name="Google Shape;439;g5f0308bde3_0_626"/>
          <p:cNvPicPr preferRelativeResize="0"/>
          <p:nvPr/>
        </p:nvPicPr>
        <p:blipFill>
          <a:blip r:embed="rId3">
            <a:alphaModFix/>
          </a:blip>
          <a:stretch>
            <a:fillRect/>
          </a:stretch>
        </p:blipFill>
        <p:spPr>
          <a:xfrm>
            <a:off x="1671175" y="826025"/>
            <a:ext cx="5752738" cy="384987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443" name="Shape 443"/>
        <p:cNvGrpSpPr/>
        <p:nvPr/>
      </p:nvGrpSpPr>
      <p:grpSpPr>
        <a:xfrm>
          <a:off x="0" y="0"/>
          <a:ext cx="0" cy="0"/>
          <a:chOff x="0" y="0"/>
          <a:chExt cx="0" cy="0"/>
        </a:xfrm>
      </p:grpSpPr>
      <p:sp>
        <p:nvSpPr>
          <p:cNvPr id="444" name="Google Shape;444;g5f0308bde3_0_487"/>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DOM vs Virtual DOM</a:t>
            </a:r>
            <a:endParaRPr b="1" sz="2500">
              <a:solidFill>
                <a:srgbClr val="073763"/>
              </a:solidFill>
              <a:latin typeface="Montserrat"/>
              <a:ea typeface="Montserrat"/>
              <a:cs typeface="Montserrat"/>
              <a:sym typeface="Montserrat"/>
            </a:endParaRPr>
          </a:p>
        </p:txBody>
      </p:sp>
      <p:sp>
        <p:nvSpPr>
          <p:cNvPr id="445" name="Google Shape;445;g5f0308bde3_0_487"/>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g5f0308bde3_0_487"/>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Lorem Ipsum</a:t>
            </a:r>
            <a:endParaRPr b="0" i="0" sz="1500" u="none" cap="none" strike="noStrike">
              <a:solidFill>
                <a:srgbClr val="172746"/>
              </a:solidFill>
              <a:latin typeface="Montserrat"/>
              <a:ea typeface="Montserrat"/>
              <a:cs typeface="Montserrat"/>
              <a:sym typeface="Montserrat"/>
            </a:endParaRPr>
          </a:p>
        </p:txBody>
      </p:sp>
      <p:pic>
        <p:nvPicPr>
          <p:cNvPr id="447" name="Google Shape;447;g5f0308bde3_0_487"/>
          <p:cNvPicPr preferRelativeResize="0"/>
          <p:nvPr/>
        </p:nvPicPr>
        <p:blipFill rotWithShape="1">
          <a:blip r:embed="rId3">
            <a:alphaModFix/>
          </a:blip>
          <a:srcRect b="0" l="0" r="0" t="0"/>
          <a:stretch/>
        </p:blipFill>
        <p:spPr>
          <a:xfrm>
            <a:off x="-28525" y="0"/>
            <a:ext cx="9172574" cy="51435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451" name="Shape 451"/>
        <p:cNvGrpSpPr/>
        <p:nvPr/>
      </p:nvGrpSpPr>
      <p:grpSpPr>
        <a:xfrm>
          <a:off x="0" y="0"/>
          <a:ext cx="0" cy="0"/>
          <a:chOff x="0" y="0"/>
          <a:chExt cx="0" cy="0"/>
        </a:xfrm>
      </p:grpSpPr>
      <p:sp>
        <p:nvSpPr>
          <p:cNvPr id="452" name="Google Shape;452;g5f0308bde3_0_500"/>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Pure Components</a:t>
            </a:r>
            <a:endParaRPr b="1" sz="2500">
              <a:solidFill>
                <a:srgbClr val="073763"/>
              </a:solidFill>
              <a:latin typeface="Montserrat"/>
              <a:ea typeface="Montserrat"/>
              <a:cs typeface="Montserrat"/>
              <a:sym typeface="Montserrat"/>
            </a:endParaRPr>
          </a:p>
        </p:txBody>
      </p:sp>
      <p:sp>
        <p:nvSpPr>
          <p:cNvPr id="453" name="Google Shape;453;g5f0308bde3_0_500"/>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g5f0308bde3_0_500"/>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PureComponent is another class provided by React. It automatically checks if the state or props has not changed then it will avoid a re-render.</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It does a shallow comparison of props and states data. This doesn’t gives us a lot of control but works well for cases when the data is simple</a:t>
            </a:r>
            <a:r>
              <a:rPr b="0" i="0" lang="en-US" sz="1400" u="none" cap="none" strike="noStrike">
                <a:solidFill>
                  <a:srgbClr val="172746"/>
                </a:solidFill>
                <a:latin typeface="Montserrat"/>
                <a:ea typeface="Montserrat"/>
                <a:cs typeface="Montserrat"/>
                <a:sym typeface="Montserrat"/>
              </a:rPr>
              <a:t>.</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For eg,</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import {PureComponent} from ‘react’;</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class Person extends PureComponent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	//Component Code</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a:t>
            </a:r>
            <a:endParaRPr b="0" i="0" sz="1400" u="none" cap="none" strike="noStrike">
              <a:solidFill>
                <a:srgbClr val="172746"/>
              </a:solidFill>
              <a:latin typeface="Montserrat"/>
              <a:ea typeface="Montserrat"/>
              <a:cs typeface="Montserrat"/>
              <a:sym typeface="Montserra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Google Shape;459;g5f0308bde3_0_512"/>
          <p:cNvSpPr txBox="1"/>
          <p:nvPr/>
        </p:nvSpPr>
        <p:spPr>
          <a:xfrm>
            <a:off x="450050" y="2129250"/>
            <a:ext cx="8229600" cy="885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i="0" lang="en-US" sz="4800" u="none" cap="none" strike="noStrike">
                <a:solidFill>
                  <a:srgbClr val="EFEFEF"/>
                </a:solidFill>
                <a:latin typeface="Montserrat"/>
                <a:ea typeface="Montserrat"/>
                <a:cs typeface="Montserrat"/>
                <a:sym typeface="Montserrat"/>
              </a:rPr>
              <a:t>DEBUGGING</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463" name="Shape 463"/>
        <p:cNvGrpSpPr/>
        <p:nvPr/>
      </p:nvGrpSpPr>
      <p:grpSpPr>
        <a:xfrm>
          <a:off x="0" y="0"/>
          <a:ext cx="0" cy="0"/>
          <a:chOff x="0" y="0"/>
          <a:chExt cx="0" cy="0"/>
        </a:xfrm>
      </p:grpSpPr>
      <p:sp>
        <p:nvSpPr>
          <p:cNvPr id="464" name="Google Shape;464;g5e65c9e71d_0_186"/>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Using React DevTools</a:t>
            </a:r>
            <a:endParaRPr b="1" sz="2500">
              <a:solidFill>
                <a:srgbClr val="073763"/>
              </a:solidFill>
              <a:latin typeface="Montserrat"/>
              <a:ea typeface="Montserrat"/>
              <a:cs typeface="Montserrat"/>
              <a:sym typeface="Montserrat"/>
            </a:endParaRPr>
          </a:p>
        </p:txBody>
      </p:sp>
      <p:sp>
        <p:nvSpPr>
          <p:cNvPr id="465" name="Google Shape;465;g5e65c9e71d_0_186"/>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g5e65c9e71d_0_186"/>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900"/>
              </a:spcBef>
              <a:spcAft>
                <a:spcPts val="0"/>
              </a:spcAft>
              <a:buClr>
                <a:schemeClr val="dk1"/>
              </a:buClr>
              <a:buSzPts val="1100"/>
              <a:buFont typeface="Arial"/>
              <a:buNone/>
            </a:pPr>
            <a:r>
              <a:rPr lang="en-US">
                <a:solidFill>
                  <a:srgbClr val="172746"/>
                </a:solidFill>
                <a:latin typeface="Montserrat"/>
                <a:ea typeface="Montserrat"/>
                <a:cs typeface="Montserrat"/>
                <a:sym typeface="Montserrat"/>
              </a:rPr>
              <a:t>React provides us with a tool to inspect the props, states and structure of our components.</a:t>
            </a:r>
            <a:endParaRPr>
              <a:solidFill>
                <a:srgbClr val="172746"/>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rgbClr val="172746"/>
                </a:solidFill>
                <a:latin typeface="Montserrat"/>
                <a:ea typeface="Montserrat"/>
                <a:cs typeface="Montserrat"/>
                <a:sym typeface="Montserrat"/>
              </a:rPr>
              <a:t>It is different from Browser Elements Explorer. With elements explorer you just see the HTML elements but with React Dev Tools you see the components as well.</a:t>
            </a:r>
            <a:endParaRPr>
              <a:solidFill>
                <a:srgbClr val="172746"/>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t/>
            </a:r>
            <a:endParaRPr>
              <a:solidFill>
                <a:srgbClr val="172746"/>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rgbClr val="172746"/>
                </a:solidFill>
                <a:latin typeface="Montserrat"/>
                <a:ea typeface="Montserrat"/>
                <a:cs typeface="Montserrat"/>
                <a:sym typeface="Montserrat"/>
              </a:rPr>
              <a:t>To Install</a:t>
            </a:r>
            <a:endParaRPr>
              <a:solidFill>
                <a:srgbClr val="172746"/>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rgbClr val="172746"/>
                </a:solidFill>
                <a:latin typeface="Montserrat"/>
                <a:ea typeface="Montserrat"/>
                <a:cs typeface="Montserrat"/>
                <a:sym typeface="Montserrat"/>
              </a:rPr>
              <a:t>1. </a:t>
            </a:r>
            <a:r>
              <a:rPr lang="en-US">
                <a:solidFill>
                  <a:srgbClr val="172746"/>
                </a:solidFill>
                <a:latin typeface="Montserrat"/>
                <a:ea typeface="Montserrat"/>
                <a:cs typeface="Montserrat"/>
                <a:sym typeface="Montserrat"/>
              </a:rPr>
              <a:t>Search React Developer Tool Extension</a:t>
            </a:r>
            <a:endParaRPr>
              <a:solidFill>
                <a:srgbClr val="172746"/>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rgbClr val="172746"/>
                </a:solidFill>
                <a:latin typeface="Montserrat"/>
                <a:ea typeface="Montserrat"/>
                <a:cs typeface="Montserrat"/>
                <a:sym typeface="Montserrat"/>
              </a:rPr>
              <a:t>2. Install the extension</a:t>
            </a:r>
            <a:endParaRPr>
              <a:solidFill>
                <a:srgbClr val="172746"/>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rgbClr val="172746"/>
                </a:solidFill>
                <a:latin typeface="Montserrat"/>
                <a:ea typeface="Montserrat"/>
                <a:cs typeface="Montserrat"/>
                <a:sym typeface="Montserrat"/>
              </a:rPr>
              <a:t>3. Inspect page and goto React Tab.</a:t>
            </a:r>
            <a:endParaRPr>
              <a:solidFill>
                <a:srgbClr val="172746"/>
              </a:solidFill>
              <a:latin typeface="Montserrat"/>
              <a:ea typeface="Montserrat"/>
              <a:cs typeface="Montserrat"/>
              <a:sym typeface="Montserra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Google Shape;471;g5e65c9e71d_0_215"/>
          <p:cNvSpPr txBox="1"/>
          <p:nvPr/>
        </p:nvSpPr>
        <p:spPr>
          <a:xfrm>
            <a:off x="457200" y="1809300"/>
            <a:ext cx="8229600" cy="1524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US" sz="4800">
                <a:solidFill>
                  <a:srgbClr val="EFEFEF"/>
                </a:solidFill>
                <a:latin typeface="Montserrat"/>
                <a:ea typeface="Montserrat"/>
                <a:cs typeface="Montserrat"/>
                <a:sym typeface="Montserrat"/>
              </a:rPr>
              <a:t>CONNECTING REACT APPS TO WEB</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135" name="Shape 135"/>
        <p:cNvGrpSpPr/>
        <p:nvPr/>
      </p:nvGrpSpPr>
      <p:grpSpPr>
        <a:xfrm>
          <a:off x="0" y="0"/>
          <a:ext cx="0" cy="0"/>
          <a:chOff x="0" y="0"/>
          <a:chExt cx="0" cy="0"/>
        </a:xfrm>
      </p:grpSpPr>
      <p:pic>
        <p:nvPicPr>
          <p:cNvPr id="136" name="Google Shape;136;g79469a059c_1_9"/>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475" name="Shape 475"/>
        <p:cNvGrpSpPr/>
        <p:nvPr/>
      </p:nvGrpSpPr>
      <p:grpSpPr>
        <a:xfrm>
          <a:off x="0" y="0"/>
          <a:ext cx="0" cy="0"/>
          <a:chOff x="0" y="0"/>
          <a:chExt cx="0" cy="0"/>
        </a:xfrm>
      </p:grpSpPr>
      <p:sp>
        <p:nvSpPr>
          <p:cNvPr id="476" name="Google Shape;476;g5e65c9e71d_0_198"/>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HTTP Requests in React</a:t>
            </a:r>
            <a:endParaRPr b="1" sz="2500">
              <a:solidFill>
                <a:srgbClr val="073763"/>
              </a:solidFill>
              <a:latin typeface="Montserrat"/>
              <a:ea typeface="Montserrat"/>
              <a:cs typeface="Montserrat"/>
              <a:sym typeface="Montserrat"/>
            </a:endParaRPr>
          </a:p>
        </p:txBody>
      </p:sp>
      <p:sp>
        <p:nvSpPr>
          <p:cNvPr id="477" name="Google Shape;477;g5e65c9e71d_0_198"/>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g5e65c9e71d_0_198"/>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900"/>
              </a:spcBef>
              <a:spcAft>
                <a:spcPts val="0"/>
              </a:spcAft>
              <a:buClr>
                <a:schemeClr val="dk1"/>
              </a:buClr>
              <a:buSzPts val="1100"/>
              <a:buFont typeface="Arial"/>
              <a:buNone/>
            </a:pPr>
            <a:r>
              <a:rPr lang="en-US">
                <a:solidFill>
                  <a:srgbClr val="172746"/>
                </a:solidFill>
                <a:latin typeface="Montserrat"/>
                <a:ea typeface="Montserrat"/>
                <a:cs typeface="Montserrat"/>
                <a:sym typeface="Montserrat"/>
              </a:rPr>
              <a:t>React is a library and it doesn’t comes with out-of-the-box tools to handle HTTP requests.</a:t>
            </a:r>
            <a:endParaRPr>
              <a:solidFill>
                <a:srgbClr val="172746"/>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rgbClr val="172746"/>
                </a:solidFill>
                <a:latin typeface="Montserrat"/>
                <a:ea typeface="Montserrat"/>
                <a:cs typeface="Montserrat"/>
                <a:sym typeface="Montserrat"/>
              </a:rPr>
              <a:t>To handle HTTP request we can use packages like fetch and axios.</a:t>
            </a:r>
            <a:endParaRPr>
              <a:solidFill>
                <a:srgbClr val="172746"/>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rgbClr val="172746"/>
                </a:solidFill>
                <a:latin typeface="Montserrat"/>
                <a:ea typeface="Montserrat"/>
                <a:cs typeface="Montserrat"/>
                <a:sym typeface="Montserrat"/>
              </a:rPr>
              <a:t>Axios is the one of the most popular library to handle HTTP requests in React.</a:t>
            </a:r>
            <a:endParaRPr>
              <a:solidFill>
                <a:srgbClr val="172746"/>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t/>
            </a:r>
            <a:endParaRPr>
              <a:solidFill>
                <a:srgbClr val="172746"/>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rgbClr val="172746"/>
                </a:solidFill>
                <a:latin typeface="Montserrat"/>
                <a:ea typeface="Montserrat"/>
                <a:cs typeface="Montserrat"/>
                <a:sym typeface="Montserrat"/>
              </a:rPr>
              <a:t>To install Axios:</a:t>
            </a:r>
            <a:endParaRPr>
              <a:solidFill>
                <a:srgbClr val="172746"/>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rgbClr val="172746"/>
                </a:solidFill>
                <a:latin typeface="Montserrat"/>
                <a:ea typeface="Montserrat"/>
                <a:cs typeface="Montserrat"/>
                <a:sym typeface="Montserrat"/>
              </a:rPr>
              <a:t>1. </a:t>
            </a:r>
            <a:r>
              <a:rPr lang="en-US">
                <a:solidFill>
                  <a:srgbClr val="172746"/>
                </a:solidFill>
                <a:latin typeface="Montserrat"/>
                <a:ea typeface="Montserrat"/>
                <a:cs typeface="Montserrat"/>
                <a:sym typeface="Montserrat"/>
              </a:rPr>
              <a:t>Search axios npm in the browser.</a:t>
            </a:r>
            <a:endParaRPr>
              <a:solidFill>
                <a:srgbClr val="172746"/>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rgbClr val="172746"/>
                </a:solidFill>
                <a:latin typeface="Montserrat"/>
                <a:ea typeface="Montserrat"/>
                <a:cs typeface="Montserrat"/>
                <a:sym typeface="Montserrat"/>
              </a:rPr>
              <a:t>2. Open the webpage.</a:t>
            </a:r>
            <a:endParaRPr>
              <a:solidFill>
                <a:srgbClr val="172746"/>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rgbClr val="172746"/>
                </a:solidFill>
                <a:latin typeface="Montserrat"/>
                <a:ea typeface="Montserrat"/>
                <a:cs typeface="Montserrat"/>
                <a:sym typeface="Montserrat"/>
              </a:rPr>
              <a:t>3. Copy the command to install axios.</a:t>
            </a:r>
            <a:endParaRPr>
              <a:solidFill>
                <a:srgbClr val="172746"/>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rgbClr val="172746"/>
                </a:solidFill>
                <a:latin typeface="Montserrat"/>
                <a:ea typeface="Montserrat"/>
                <a:cs typeface="Montserrat"/>
                <a:sym typeface="Montserrat"/>
              </a:rPr>
              <a:t>4. Open your terminal and run the copied command.</a:t>
            </a:r>
            <a:endParaRPr>
              <a:solidFill>
                <a:srgbClr val="172746"/>
              </a:solidFill>
              <a:latin typeface="Montserrat"/>
              <a:ea typeface="Montserrat"/>
              <a:cs typeface="Montserrat"/>
              <a:sym typeface="Montserra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482" name="Shape 482"/>
        <p:cNvGrpSpPr/>
        <p:nvPr/>
      </p:nvGrpSpPr>
      <p:grpSpPr>
        <a:xfrm>
          <a:off x="0" y="0"/>
          <a:ext cx="0" cy="0"/>
          <a:chOff x="0" y="0"/>
          <a:chExt cx="0" cy="0"/>
        </a:xfrm>
      </p:grpSpPr>
      <p:sp>
        <p:nvSpPr>
          <p:cNvPr id="483" name="Google Shape;483;g5e65c9e71d_0_238"/>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Axios Syntax</a:t>
            </a:r>
            <a:endParaRPr b="1" sz="2500">
              <a:solidFill>
                <a:srgbClr val="073763"/>
              </a:solidFill>
              <a:latin typeface="Montserrat"/>
              <a:ea typeface="Montserrat"/>
              <a:cs typeface="Montserrat"/>
              <a:sym typeface="Montserrat"/>
            </a:endParaRPr>
          </a:p>
        </p:txBody>
      </p:sp>
      <p:sp>
        <p:nvSpPr>
          <p:cNvPr id="484" name="Google Shape;484;g5e65c9e71d_0_238"/>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g5e65c9e71d_0_238"/>
          <p:cNvSpPr txBox="1"/>
          <p:nvPr/>
        </p:nvSpPr>
        <p:spPr>
          <a:xfrm>
            <a:off x="586500" y="861750"/>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900"/>
              </a:spcBef>
              <a:spcAft>
                <a:spcPts val="0"/>
              </a:spcAft>
              <a:buClr>
                <a:schemeClr val="dk1"/>
              </a:buClr>
              <a:buSzPts val="1100"/>
              <a:buFont typeface="Arial"/>
              <a:buNone/>
            </a:pPr>
            <a:r>
              <a:rPr i="1" lang="en-US">
                <a:solidFill>
                  <a:srgbClr val="172746"/>
                </a:solidFill>
                <a:latin typeface="Gill Sans"/>
                <a:ea typeface="Gill Sans"/>
                <a:cs typeface="Gill Sans"/>
                <a:sym typeface="Gill Sans"/>
              </a:rPr>
              <a:t>import axios from axios;</a:t>
            </a:r>
            <a:endParaRPr i="1">
              <a:solidFill>
                <a:srgbClr val="172746"/>
              </a:solidFill>
              <a:latin typeface="Gill Sans"/>
              <a:ea typeface="Gill Sans"/>
              <a:cs typeface="Gill Sans"/>
              <a:sym typeface="Gill Sans"/>
            </a:endParaRPr>
          </a:p>
          <a:p>
            <a:pPr indent="0" lvl="0" marL="0" rtl="0" algn="l">
              <a:lnSpc>
                <a:spcPct val="115000"/>
              </a:lnSpc>
              <a:spcBef>
                <a:spcPts val="900"/>
              </a:spcBef>
              <a:spcAft>
                <a:spcPts val="0"/>
              </a:spcAft>
              <a:buClr>
                <a:schemeClr val="dk1"/>
              </a:buClr>
              <a:buSzPts val="1100"/>
              <a:buFont typeface="Arial"/>
              <a:buNone/>
            </a:pPr>
            <a:r>
              <a:rPr i="1" lang="en-US">
                <a:solidFill>
                  <a:srgbClr val="172746"/>
                </a:solidFill>
                <a:latin typeface="Gill Sans"/>
                <a:ea typeface="Gill Sans"/>
                <a:cs typeface="Gill Sans"/>
                <a:sym typeface="Gill Sans"/>
              </a:rPr>
              <a:t>axios.get(“url”)</a:t>
            </a:r>
            <a:endParaRPr i="1">
              <a:solidFill>
                <a:srgbClr val="172746"/>
              </a:solidFill>
              <a:latin typeface="Gill Sans"/>
              <a:ea typeface="Gill Sans"/>
              <a:cs typeface="Gill Sans"/>
              <a:sym typeface="Gill Sans"/>
            </a:endParaRPr>
          </a:p>
          <a:p>
            <a:pPr indent="0" lvl="0" marL="0" rtl="0" algn="l">
              <a:lnSpc>
                <a:spcPct val="115000"/>
              </a:lnSpc>
              <a:spcBef>
                <a:spcPts val="900"/>
              </a:spcBef>
              <a:spcAft>
                <a:spcPts val="0"/>
              </a:spcAft>
              <a:buClr>
                <a:schemeClr val="dk1"/>
              </a:buClr>
              <a:buSzPts val="1100"/>
              <a:buFont typeface="Arial"/>
              <a:buNone/>
            </a:pPr>
            <a:r>
              <a:rPr i="1" lang="en-US">
                <a:solidFill>
                  <a:srgbClr val="172746"/>
                </a:solidFill>
                <a:latin typeface="Gill Sans"/>
                <a:ea typeface="Gill Sans"/>
                <a:cs typeface="Gill Sans"/>
                <a:sym typeface="Gill Sans"/>
              </a:rPr>
              <a:t>.then((response) =&gt; {</a:t>
            </a:r>
            <a:endParaRPr i="1">
              <a:solidFill>
                <a:srgbClr val="172746"/>
              </a:solidFill>
              <a:latin typeface="Gill Sans"/>
              <a:ea typeface="Gill Sans"/>
              <a:cs typeface="Gill Sans"/>
              <a:sym typeface="Gill Sans"/>
            </a:endParaRPr>
          </a:p>
          <a:p>
            <a:pPr indent="0" lvl="0" marL="0" rtl="0" algn="l">
              <a:lnSpc>
                <a:spcPct val="115000"/>
              </a:lnSpc>
              <a:spcBef>
                <a:spcPts val="900"/>
              </a:spcBef>
              <a:spcAft>
                <a:spcPts val="0"/>
              </a:spcAft>
              <a:buClr>
                <a:schemeClr val="dk1"/>
              </a:buClr>
              <a:buSzPts val="1100"/>
              <a:buFont typeface="Arial"/>
              <a:buNone/>
            </a:pPr>
            <a:r>
              <a:rPr i="1" lang="en-US">
                <a:solidFill>
                  <a:srgbClr val="172746"/>
                </a:solidFill>
                <a:latin typeface="Gill Sans"/>
                <a:ea typeface="Gill Sans"/>
                <a:cs typeface="Gill Sans"/>
                <a:sym typeface="Gill Sans"/>
              </a:rPr>
              <a:t>    // handle success</a:t>
            </a:r>
            <a:endParaRPr i="1">
              <a:solidFill>
                <a:srgbClr val="172746"/>
              </a:solidFill>
              <a:latin typeface="Gill Sans"/>
              <a:ea typeface="Gill Sans"/>
              <a:cs typeface="Gill Sans"/>
              <a:sym typeface="Gill Sans"/>
            </a:endParaRPr>
          </a:p>
          <a:p>
            <a:pPr indent="0" lvl="0" marL="0" rtl="0" algn="l">
              <a:lnSpc>
                <a:spcPct val="115000"/>
              </a:lnSpc>
              <a:spcBef>
                <a:spcPts val="900"/>
              </a:spcBef>
              <a:spcAft>
                <a:spcPts val="0"/>
              </a:spcAft>
              <a:buClr>
                <a:schemeClr val="dk1"/>
              </a:buClr>
              <a:buSzPts val="1100"/>
              <a:buFont typeface="Arial"/>
              <a:buNone/>
            </a:pPr>
            <a:r>
              <a:rPr i="1" lang="en-US">
                <a:solidFill>
                  <a:srgbClr val="172746"/>
                </a:solidFill>
                <a:latin typeface="Gill Sans"/>
                <a:ea typeface="Gill Sans"/>
                <a:cs typeface="Gill Sans"/>
                <a:sym typeface="Gill Sans"/>
              </a:rPr>
              <a:t>})</a:t>
            </a:r>
            <a:endParaRPr i="1">
              <a:solidFill>
                <a:srgbClr val="172746"/>
              </a:solidFill>
              <a:latin typeface="Gill Sans"/>
              <a:ea typeface="Gill Sans"/>
              <a:cs typeface="Gill Sans"/>
              <a:sym typeface="Gill Sans"/>
            </a:endParaRPr>
          </a:p>
          <a:p>
            <a:pPr indent="0" lvl="0" marL="0" rtl="0" algn="l">
              <a:lnSpc>
                <a:spcPct val="115000"/>
              </a:lnSpc>
              <a:spcBef>
                <a:spcPts val="900"/>
              </a:spcBef>
              <a:spcAft>
                <a:spcPts val="0"/>
              </a:spcAft>
              <a:buClr>
                <a:schemeClr val="dk1"/>
              </a:buClr>
              <a:buSzPts val="1100"/>
              <a:buFont typeface="Arial"/>
              <a:buNone/>
            </a:pPr>
            <a:r>
              <a:rPr i="1" lang="en-US">
                <a:solidFill>
                  <a:srgbClr val="172746"/>
                </a:solidFill>
                <a:latin typeface="Gill Sans"/>
                <a:ea typeface="Gill Sans"/>
                <a:cs typeface="Gill Sans"/>
                <a:sym typeface="Gill Sans"/>
              </a:rPr>
              <a:t>.catch((error) =&gt; {</a:t>
            </a:r>
            <a:endParaRPr i="1">
              <a:solidFill>
                <a:srgbClr val="172746"/>
              </a:solidFill>
              <a:latin typeface="Gill Sans"/>
              <a:ea typeface="Gill Sans"/>
              <a:cs typeface="Gill Sans"/>
              <a:sym typeface="Gill Sans"/>
            </a:endParaRPr>
          </a:p>
          <a:p>
            <a:pPr indent="0" lvl="0" marL="0" rtl="0" algn="l">
              <a:lnSpc>
                <a:spcPct val="115000"/>
              </a:lnSpc>
              <a:spcBef>
                <a:spcPts val="900"/>
              </a:spcBef>
              <a:spcAft>
                <a:spcPts val="0"/>
              </a:spcAft>
              <a:buClr>
                <a:schemeClr val="dk1"/>
              </a:buClr>
              <a:buSzPts val="1100"/>
              <a:buFont typeface="Arial"/>
              <a:buNone/>
            </a:pPr>
            <a:r>
              <a:rPr i="1" lang="en-US">
                <a:solidFill>
                  <a:srgbClr val="172746"/>
                </a:solidFill>
                <a:latin typeface="Gill Sans"/>
                <a:ea typeface="Gill Sans"/>
                <a:cs typeface="Gill Sans"/>
                <a:sym typeface="Gill Sans"/>
              </a:rPr>
              <a:t>    // handle error</a:t>
            </a:r>
            <a:endParaRPr i="1">
              <a:solidFill>
                <a:srgbClr val="172746"/>
              </a:solidFill>
              <a:latin typeface="Gill Sans"/>
              <a:ea typeface="Gill Sans"/>
              <a:cs typeface="Gill Sans"/>
              <a:sym typeface="Gill Sans"/>
            </a:endParaRPr>
          </a:p>
          <a:p>
            <a:pPr indent="0" lvl="0" marL="0" rtl="0" algn="l">
              <a:lnSpc>
                <a:spcPct val="115000"/>
              </a:lnSpc>
              <a:spcBef>
                <a:spcPts val="900"/>
              </a:spcBef>
              <a:spcAft>
                <a:spcPts val="0"/>
              </a:spcAft>
              <a:buClr>
                <a:schemeClr val="dk1"/>
              </a:buClr>
              <a:buSzPts val="1100"/>
              <a:buFont typeface="Arial"/>
              <a:buNone/>
            </a:pPr>
            <a:r>
              <a:rPr i="1" lang="en-US">
                <a:solidFill>
                  <a:srgbClr val="172746"/>
                </a:solidFill>
                <a:latin typeface="Gill Sans"/>
                <a:ea typeface="Gill Sans"/>
                <a:cs typeface="Gill Sans"/>
                <a:sym typeface="Gill Sans"/>
              </a:rPr>
              <a:t>})</a:t>
            </a:r>
            <a:endParaRPr i="1">
              <a:solidFill>
                <a:srgbClr val="172746"/>
              </a:solidFill>
              <a:latin typeface="Gill Sans"/>
              <a:ea typeface="Gill Sans"/>
              <a:cs typeface="Gill Sans"/>
              <a:sym typeface="Gill Sans"/>
            </a:endParaRPr>
          </a:p>
          <a:p>
            <a:pPr indent="0" lvl="0" marL="0" rtl="0" algn="l">
              <a:lnSpc>
                <a:spcPct val="115000"/>
              </a:lnSpc>
              <a:spcBef>
                <a:spcPts val="900"/>
              </a:spcBef>
              <a:spcAft>
                <a:spcPts val="0"/>
              </a:spcAft>
              <a:buClr>
                <a:schemeClr val="dk1"/>
              </a:buClr>
              <a:buSzPts val="1100"/>
              <a:buFont typeface="Arial"/>
              <a:buNone/>
            </a:pPr>
            <a:r>
              <a:rPr i="1" lang="en-US">
                <a:solidFill>
                  <a:srgbClr val="172746"/>
                </a:solidFill>
                <a:latin typeface="Gill Sans"/>
                <a:ea typeface="Gill Sans"/>
                <a:cs typeface="Gill Sans"/>
                <a:sym typeface="Gill Sans"/>
              </a:rPr>
              <a:t>console.log(‘ABC’)</a:t>
            </a:r>
            <a:endParaRPr i="1">
              <a:solidFill>
                <a:srgbClr val="172746"/>
              </a:solidFill>
              <a:latin typeface="Gill Sans"/>
              <a:ea typeface="Gill Sans"/>
              <a:cs typeface="Gill Sans"/>
              <a:sym typeface="Gill Sans"/>
            </a:endParaRPr>
          </a:p>
          <a:p>
            <a:pPr indent="0" lvl="0" marL="0" rtl="0" algn="l">
              <a:lnSpc>
                <a:spcPct val="115000"/>
              </a:lnSpc>
              <a:spcBef>
                <a:spcPts val="900"/>
              </a:spcBef>
              <a:spcAft>
                <a:spcPts val="0"/>
              </a:spcAft>
              <a:buClr>
                <a:schemeClr val="dk1"/>
              </a:buClr>
              <a:buSzPts val="1100"/>
              <a:buFont typeface="Arial"/>
              <a:buNone/>
            </a:pPr>
            <a:r>
              <a:rPr i="1" lang="en-US">
                <a:solidFill>
                  <a:srgbClr val="172746"/>
                </a:solidFill>
                <a:latin typeface="Gill Sans"/>
                <a:ea typeface="Gill Sans"/>
                <a:cs typeface="Gill Sans"/>
                <a:sym typeface="Gill Sans"/>
              </a:rPr>
              <a:t>Test APIs:</a:t>
            </a:r>
            <a:r>
              <a:rPr i="1" lang="en-US">
                <a:solidFill>
                  <a:schemeClr val="dk1"/>
                </a:solidFill>
                <a:latin typeface="Gill Sans"/>
                <a:ea typeface="Gill Sans"/>
                <a:cs typeface="Gill Sans"/>
                <a:sym typeface="Gill Sans"/>
              </a:rPr>
              <a:t> </a:t>
            </a:r>
            <a:r>
              <a:rPr i="1" lang="en-US" u="sng">
                <a:solidFill>
                  <a:schemeClr val="hlink"/>
                </a:solidFill>
                <a:latin typeface="Gill Sans"/>
                <a:ea typeface="Gill Sans"/>
                <a:cs typeface="Gill Sans"/>
                <a:sym typeface="Gill Sans"/>
                <a:hlinkClick r:id="rId3"/>
              </a:rPr>
              <a:t>https://jsonplaceholder.typicode.com/posts</a:t>
            </a:r>
            <a:endParaRPr i="1">
              <a:solidFill>
                <a:schemeClr val="dk1"/>
              </a:solidFill>
              <a:latin typeface="Gill Sans"/>
              <a:ea typeface="Gill Sans"/>
              <a:cs typeface="Gill Sans"/>
              <a:sym typeface="Gill Sans"/>
            </a:endParaRPr>
          </a:p>
          <a:p>
            <a:pPr indent="0" lvl="0" marL="0" rtl="0" algn="l">
              <a:lnSpc>
                <a:spcPct val="115000"/>
              </a:lnSpc>
              <a:spcBef>
                <a:spcPts val="900"/>
              </a:spcBef>
              <a:spcAft>
                <a:spcPts val="0"/>
              </a:spcAft>
              <a:buClr>
                <a:schemeClr val="dk1"/>
              </a:buClr>
              <a:buSzPts val="1100"/>
              <a:buFont typeface="Arial"/>
              <a:buNone/>
            </a:pPr>
            <a:r>
              <a:t/>
            </a:r>
            <a:endParaRPr>
              <a:solidFill>
                <a:schemeClr val="dk1"/>
              </a:solidFill>
              <a:latin typeface="Montserrat"/>
              <a:ea typeface="Montserrat"/>
              <a:cs typeface="Montserrat"/>
              <a:sym typeface="Montserra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489" name="Shape 489"/>
        <p:cNvGrpSpPr/>
        <p:nvPr/>
      </p:nvGrpSpPr>
      <p:grpSpPr>
        <a:xfrm>
          <a:off x="0" y="0"/>
          <a:ext cx="0" cy="0"/>
          <a:chOff x="0" y="0"/>
          <a:chExt cx="0" cy="0"/>
        </a:xfrm>
      </p:grpSpPr>
      <p:sp>
        <p:nvSpPr>
          <p:cNvPr id="490" name="Google Shape;490;g5e65c9e71d_0_244"/>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Promises</a:t>
            </a:r>
            <a:endParaRPr b="1" sz="2500">
              <a:solidFill>
                <a:srgbClr val="073763"/>
              </a:solidFill>
              <a:latin typeface="Montserrat"/>
              <a:ea typeface="Montserrat"/>
              <a:cs typeface="Montserrat"/>
              <a:sym typeface="Montserrat"/>
            </a:endParaRPr>
          </a:p>
        </p:txBody>
      </p:sp>
      <p:sp>
        <p:nvSpPr>
          <p:cNvPr id="491" name="Google Shape;491;g5e65c9e71d_0_244"/>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g5e65c9e71d_0_244"/>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900"/>
              </a:spcBef>
              <a:spcAft>
                <a:spcPts val="0"/>
              </a:spcAft>
              <a:buClr>
                <a:schemeClr val="dk1"/>
              </a:buClr>
              <a:buSzPts val="1100"/>
              <a:buFont typeface="Arial"/>
              <a:buNone/>
            </a:pPr>
            <a:r>
              <a:rPr lang="en-US">
                <a:solidFill>
                  <a:srgbClr val="172746"/>
                </a:solidFill>
                <a:latin typeface="Montserrat"/>
                <a:ea typeface="Montserrat"/>
                <a:cs typeface="Montserrat"/>
                <a:sym typeface="Montserrat"/>
              </a:rPr>
              <a:t>A promise is used to handle the asynchronous result of an operation. What it does is, it defers the execution of a code block until an asynchronous request is completed. This way, other operations can keep running without interruption.</a:t>
            </a:r>
            <a:endParaRPr>
              <a:solidFill>
                <a:srgbClr val="172746"/>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t/>
            </a:r>
            <a:endParaRPr>
              <a:solidFill>
                <a:srgbClr val="172746"/>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rgbClr val="172746"/>
                </a:solidFill>
                <a:latin typeface="Montserrat"/>
                <a:ea typeface="Montserrat"/>
                <a:cs typeface="Montserrat"/>
                <a:sym typeface="Montserrat"/>
              </a:rPr>
              <a:t>A Promise have three states:</a:t>
            </a:r>
            <a:endParaRPr>
              <a:solidFill>
                <a:srgbClr val="172746"/>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rgbClr val="172746"/>
                </a:solidFill>
                <a:latin typeface="Montserrat"/>
                <a:ea typeface="Montserrat"/>
                <a:cs typeface="Montserrat"/>
                <a:sym typeface="Montserrat"/>
              </a:rPr>
              <a:t>Pending: This means the operation is going on.</a:t>
            </a:r>
            <a:endParaRPr>
              <a:solidFill>
                <a:srgbClr val="172746"/>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rgbClr val="172746"/>
                </a:solidFill>
                <a:latin typeface="Montserrat"/>
                <a:ea typeface="Montserrat"/>
                <a:cs typeface="Montserrat"/>
                <a:sym typeface="Montserrat"/>
              </a:rPr>
              <a:t>Fulfilled: This means the operation was completed.</a:t>
            </a:r>
            <a:endParaRPr>
              <a:solidFill>
                <a:srgbClr val="172746"/>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rgbClr val="172746"/>
                </a:solidFill>
                <a:latin typeface="Montserrat"/>
                <a:ea typeface="Montserrat"/>
                <a:cs typeface="Montserrat"/>
                <a:sym typeface="Montserrat"/>
              </a:rPr>
              <a:t>Rejected: The operation did not complete and an error can be thrown.</a:t>
            </a:r>
            <a:endParaRPr>
              <a:solidFill>
                <a:srgbClr val="172746"/>
              </a:solidFill>
              <a:latin typeface="Montserrat"/>
              <a:ea typeface="Montserrat"/>
              <a:cs typeface="Montserrat"/>
              <a:sym typeface="Montserra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496" name="Shape 496"/>
        <p:cNvGrpSpPr/>
        <p:nvPr/>
      </p:nvGrpSpPr>
      <p:grpSpPr>
        <a:xfrm>
          <a:off x="0" y="0"/>
          <a:ext cx="0" cy="0"/>
          <a:chOff x="0" y="0"/>
          <a:chExt cx="0" cy="0"/>
        </a:xfrm>
      </p:grpSpPr>
      <p:pic>
        <p:nvPicPr>
          <p:cNvPr id="497" name="Google Shape;497;g794b11293e_0_51"/>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501" name="Shape 501"/>
        <p:cNvGrpSpPr/>
        <p:nvPr/>
      </p:nvGrpSpPr>
      <p:grpSpPr>
        <a:xfrm>
          <a:off x="0" y="0"/>
          <a:ext cx="0" cy="0"/>
          <a:chOff x="0" y="0"/>
          <a:chExt cx="0" cy="0"/>
        </a:xfrm>
      </p:grpSpPr>
      <p:pic>
        <p:nvPicPr>
          <p:cNvPr id="502" name="Google Shape;502;g794b11293e_0_58"/>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506" name="Shape 506"/>
        <p:cNvGrpSpPr/>
        <p:nvPr/>
      </p:nvGrpSpPr>
      <p:grpSpPr>
        <a:xfrm>
          <a:off x="0" y="0"/>
          <a:ext cx="0" cy="0"/>
          <a:chOff x="0" y="0"/>
          <a:chExt cx="0" cy="0"/>
        </a:xfrm>
      </p:grpSpPr>
      <p:pic>
        <p:nvPicPr>
          <p:cNvPr id="507" name="Google Shape;507;g794b11293e_0_63"/>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511" name="Shape 511"/>
        <p:cNvGrpSpPr/>
        <p:nvPr/>
      </p:nvGrpSpPr>
      <p:grpSpPr>
        <a:xfrm>
          <a:off x="0" y="0"/>
          <a:ext cx="0" cy="0"/>
          <a:chOff x="0" y="0"/>
          <a:chExt cx="0" cy="0"/>
        </a:xfrm>
      </p:grpSpPr>
      <p:pic>
        <p:nvPicPr>
          <p:cNvPr id="512" name="Google Shape;512;g794b11293e_0_67"/>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516" name="Shape 516"/>
        <p:cNvGrpSpPr/>
        <p:nvPr/>
      </p:nvGrpSpPr>
      <p:grpSpPr>
        <a:xfrm>
          <a:off x="0" y="0"/>
          <a:ext cx="0" cy="0"/>
          <a:chOff x="0" y="0"/>
          <a:chExt cx="0" cy="0"/>
        </a:xfrm>
      </p:grpSpPr>
      <p:pic>
        <p:nvPicPr>
          <p:cNvPr id="517" name="Google Shape;517;g794b11293e_0_70"/>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521" name="Shape 521"/>
        <p:cNvGrpSpPr/>
        <p:nvPr/>
      </p:nvGrpSpPr>
      <p:grpSpPr>
        <a:xfrm>
          <a:off x="0" y="0"/>
          <a:ext cx="0" cy="0"/>
          <a:chOff x="0" y="0"/>
          <a:chExt cx="0" cy="0"/>
        </a:xfrm>
      </p:grpSpPr>
      <p:sp>
        <p:nvSpPr>
          <p:cNvPr id="522" name="Google Shape;522;g5f0308bde3_0_506"/>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Higher Order Component (HOCs)</a:t>
            </a:r>
            <a:endParaRPr b="1" sz="2500">
              <a:solidFill>
                <a:srgbClr val="073763"/>
              </a:solidFill>
              <a:latin typeface="Montserrat"/>
              <a:ea typeface="Montserrat"/>
              <a:cs typeface="Montserrat"/>
              <a:sym typeface="Montserrat"/>
            </a:endParaRPr>
          </a:p>
        </p:txBody>
      </p:sp>
      <p:sp>
        <p:nvSpPr>
          <p:cNvPr id="523" name="Google Shape;523;g5f0308bde3_0_506"/>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g5f0308bde3_0_506"/>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These are components which wrap around other components to give an added functionality.</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For eg,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Page Loader. It is required by almost all the components which load data from backend. Now to show a loader you can simply pass some props and based on that either you can show the actual content or the loader.</a:t>
            </a:r>
            <a:endParaRPr b="0" i="0" sz="1400" u="none" cap="none" strike="noStrike">
              <a:solidFill>
                <a:srgbClr val="172746"/>
              </a:solidFill>
              <a:latin typeface="Montserrat"/>
              <a:ea typeface="Montserrat"/>
              <a:cs typeface="Montserrat"/>
              <a:sym typeface="Montserrat"/>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528" name="Shape 528"/>
        <p:cNvGrpSpPr/>
        <p:nvPr/>
      </p:nvGrpSpPr>
      <p:grpSpPr>
        <a:xfrm>
          <a:off x="0" y="0"/>
          <a:ext cx="0" cy="0"/>
          <a:chOff x="0" y="0"/>
          <a:chExt cx="0" cy="0"/>
        </a:xfrm>
      </p:grpSpPr>
      <p:sp>
        <p:nvSpPr>
          <p:cNvPr id="529" name="Google Shape;529;g5f0308bde3_0_641"/>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Async/Await</a:t>
            </a:r>
            <a:endParaRPr b="1" sz="2500">
              <a:solidFill>
                <a:srgbClr val="073763"/>
              </a:solidFill>
              <a:latin typeface="Montserrat"/>
              <a:ea typeface="Montserrat"/>
              <a:cs typeface="Montserrat"/>
              <a:sym typeface="Montserrat"/>
            </a:endParaRPr>
          </a:p>
        </p:txBody>
      </p:sp>
      <p:sp>
        <p:nvSpPr>
          <p:cNvPr id="530" name="Google Shape;530;g5f0308bde3_0_641"/>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g5f0308bde3_0_641"/>
          <p:cNvSpPr txBox="1"/>
          <p:nvPr/>
        </p:nvSpPr>
        <p:spPr>
          <a:xfrm>
            <a:off x="593150" y="6736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900"/>
              </a:spcBef>
              <a:spcAft>
                <a:spcPts val="0"/>
              </a:spcAft>
              <a:buClr>
                <a:schemeClr val="dk1"/>
              </a:buClr>
              <a:buSzPts val="1100"/>
              <a:buFont typeface="Arial"/>
              <a:buNone/>
            </a:pPr>
            <a:r>
              <a:rPr lang="en-US">
                <a:solidFill>
                  <a:srgbClr val="172746"/>
                </a:solidFill>
                <a:latin typeface="Montserrat"/>
                <a:ea typeface="Montserrat"/>
                <a:cs typeface="Montserrat"/>
                <a:sym typeface="Montserrat"/>
              </a:rPr>
              <a:t>Async and await is used to write asynchronous code.</a:t>
            </a:r>
            <a:endParaRPr>
              <a:solidFill>
                <a:srgbClr val="172746"/>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rgbClr val="172746"/>
                </a:solidFill>
                <a:latin typeface="Montserrat"/>
                <a:ea typeface="Montserrat"/>
                <a:cs typeface="Montserrat"/>
                <a:sym typeface="Montserrat"/>
              </a:rPr>
              <a:t>For eg,</a:t>
            </a:r>
            <a:endParaRPr>
              <a:solidFill>
                <a:srgbClr val="172746"/>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rgbClr val="172746"/>
                </a:solidFill>
                <a:latin typeface="Montserrat"/>
                <a:ea typeface="Montserrat"/>
                <a:cs typeface="Montserrat"/>
                <a:sym typeface="Montserrat"/>
              </a:rPr>
              <a:t>const mFunc = async () =&gt; {</a:t>
            </a:r>
            <a:endParaRPr>
              <a:solidFill>
                <a:srgbClr val="172746"/>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rgbClr val="172746"/>
                </a:solidFill>
                <a:latin typeface="Montserrat"/>
                <a:ea typeface="Montserrat"/>
                <a:cs typeface="Montserrat"/>
                <a:sym typeface="Montserrat"/>
              </a:rPr>
              <a:t>    const response = await axios.get().then().catch()</a:t>
            </a:r>
            <a:endParaRPr>
              <a:solidFill>
                <a:srgbClr val="172746"/>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rgbClr val="172746"/>
                </a:solidFill>
                <a:latin typeface="Montserrat"/>
                <a:ea typeface="Montserrat"/>
                <a:cs typeface="Montserrat"/>
                <a:sym typeface="Montserrat"/>
              </a:rPr>
              <a:t>    return Promise.resolve(reponse);</a:t>
            </a:r>
            <a:endParaRPr>
              <a:solidFill>
                <a:srgbClr val="172746"/>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rgbClr val="172746"/>
                </a:solidFill>
                <a:latin typeface="Montserrat"/>
                <a:ea typeface="Montserrat"/>
                <a:cs typeface="Montserrat"/>
                <a:sym typeface="Montserrat"/>
              </a:rPr>
              <a:t>}</a:t>
            </a:r>
            <a:endParaRPr>
              <a:solidFill>
                <a:srgbClr val="172746"/>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rgbClr val="172746"/>
                </a:solidFill>
                <a:latin typeface="Montserrat"/>
                <a:ea typeface="Montserrat"/>
                <a:cs typeface="Montserrat"/>
                <a:sym typeface="Montserrat"/>
              </a:rPr>
              <a:t>Putting the keyword async before a function tells the function to return a Promise. If the code returns something that is not a Promise, then JavaScript automatically wraps it into a resolved promise with that value. </a:t>
            </a:r>
            <a:endParaRPr>
              <a:solidFill>
                <a:srgbClr val="172746"/>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rgbClr val="172746"/>
                </a:solidFill>
                <a:latin typeface="Montserrat"/>
                <a:ea typeface="Montserrat"/>
                <a:cs typeface="Montserrat"/>
                <a:sym typeface="Montserrat"/>
              </a:rPr>
              <a:t>Inside a function marked as async, you are allowed to place the await keyword in front of an expression that returns a Promise. When you do, the execution is paused until the Promise is resolved.</a:t>
            </a:r>
            <a:endParaRPr>
              <a:solidFill>
                <a:srgbClr val="172746"/>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140" name="Shape 140"/>
        <p:cNvGrpSpPr/>
        <p:nvPr/>
      </p:nvGrpSpPr>
      <p:grpSpPr>
        <a:xfrm>
          <a:off x="0" y="0"/>
          <a:ext cx="0" cy="0"/>
          <a:chOff x="0" y="0"/>
          <a:chExt cx="0" cy="0"/>
        </a:xfrm>
      </p:grpSpPr>
      <p:pic>
        <p:nvPicPr>
          <p:cNvPr id="141" name="Google Shape;141;g79469a059c_1_15"/>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535" name="Shape 535"/>
        <p:cNvGrpSpPr/>
        <p:nvPr/>
      </p:nvGrpSpPr>
      <p:grpSpPr>
        <a:xfrm>
          <a:off x="0" y="0"/>
          <a:ext cx="0" cy="0"/>
          <a:chOff x="0" y="0"/>
          <a:chExt cx="0" cy="0"/>
        </a:xfrm>
      </p:grpSpPr>
      <p:sp>
        <p:nvSpPr>
          <p:cNvPr id="536" name="Google Shape;536;g5e65c9e71d_0_232"/>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Sending Data to Server</a:t>
            </a:r>
            <a:endParaRPr b="1" sz="2500">
              <a:solidFill>
                <a:srgbClr val="073763"/>
              </a:solidFill>
              <a:latin typeface="Montserrat"/>
              <a:ea typeface="Montserrat"/>
              <a:cs typeface="Montserrat"/>
              <a:sym typeface="Montserrat"/>
            </a:endParaRPr>
          </a:p>
        </p:txBody>
      </p:sp>
      <p:sp>
        <p:nvSpPr>
          <p:cNvPr id="537" name="Google Shape;537;g5e65c9e71d_0_232"/>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g5e65c9e71d_0_232"/>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900"/>
              </a:spcBef>
              <a:spcAft>
                <a:spcPts val="0"/>
              </a:spcAft>
              <a:buClr>
                <a:schemeClr val="dk1"/>
              </a:buClr>
              <a:buSzPts val="1100"/>
              <a:buFont typeface="Arial"/>
              <a:buNone/>
            </a:pPr>
            <a:r>
              <a:rPr lang="en-US">
                <a:solidFill>
                  <a:srgbClr val="172746"/>
                </a:solidFill>
                <a:latin typeface="Montserrat"/>
                <a:ea typeface="Montserrat"/>
                <a:cs typeface="Montserrat"/>
                <a:sym typeface="Montserrat"/>
              </a:rPr>
              <a:t>For sending data to backend we could use the post() function of axios.</a:t>
            </a:r>
            <a:endParaRPr>
              <a:solidFill>
                <a:srgbClr val="172746"/>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i="1" lang="en-US">
                <a:solidFill>
                  <a:srgbClr val="172746"/>
                </a:solidFill>
                <a:latin typeface="Gill Sans"/>
                <a:ea typeface="Gill Sans"/>
                <a:cs typeface="Gill Sans"/>
                <a:sym typeface="Gill Sans"/>
              </a:rPr>
              <a:t>import axios from axios;</a:t>
            </a:r>
            <a:endParaRPr i="1">
              <a:solidFill>
                <a:srgbClr val="172746"/>
              </a:solidFill>
              <a:latin typeface="Gill Sans"/>
              <a:ea typeface="Gill Sans"/>
              <a:cs typeface="Gill Sans"/>
              <a:sym typeface="Gill Sans"/>
            </a:endParaRPr>
          </a:p>
          <a:p>
            <a:pPr indent="0" lvl="0" marL="0" rtl="0" algn="l">
              <a:lnSpc>
                <a:spcPct val="115000"/>
              </a:lnSpc>
              <a:spcBef>
                <a:spcPts val="900"/>
              </a:spcBef>
              <a:spcAft>
                <a:spcPts val="0"/>
              </a:spcAft>
              <a:buClr>
                <a:schemeClr val="dk1"/>
              </a:buClr>
              <a:buSzPts val="1100"/>
              <a:buFont typeface="Arial"/>
              <a:buNone/>
            </a:pPr>
            <a:r>
              <a:rPr i="1" lang="en-US">
                <a:solidFill>
                  <a:srgbClr val="172746"/>
                </a:solidFill>
                <a:latin typeface="Gill Sans"/>
                <a:ea typeface="Gill Sans"/>
                <a:cs typeface="Gill Sans"/>
                <a:sym typeface="Gill Sans"/>
              </a:rPr>
              <a:t>const postData={}</a:t>
            </a:r>
            <a:endParaRPr i="1">
              <a:solidFill>
                <a:srgbClr val="172746"/>
              </a:solidFill>
              <a:latin typeface="Gill Sans"/>
              <a:ea typeface="Gill Sans"/>
              <a:cs typeface="Gill Sans"/>
              <a:sym typeface="Gill Sans"/>
            </a:endParaRPr>
          </a:p>
          <a:p>
            <a:pPr indent="0" lvl="0" marL="0" rtl="0" algn="l">
              <a:lnSpc>
                <a:spcPct val="115000"/>
              </a:lnSpc>
              <a:spcBef>
                <a:spcPts val="900"/>
              </a:spcBef>
              <a:spcAft>
                <a:spcPts val="0"/>
              </a:spcAft>
              <a:buClr>
                <a:schemeClr val="dk1"/>
              </a:buClr>
              <a:buSzPts val="1100"/>
              <a:buFont typeface="Arial"/>
              <a:buNone/>
            </a:pPr>
            <a:r>
              <a:rPr i="1" lang="en-US">
                <a:solidFill>
                  <a:srgbClr val="172746"/>
                </a:solidFill>
                <a:latin typeface="Gill Sans"/>
                <a:ea typeface="Gill Sans"/>
                <a:cs typeface="Gill Sans"/>
                <a:sym typeface="Gill Sans"/>
              </a:rPr>
              <a:t>axios.post(“url”, postData,  { headers: {Authorization: ‘Token Azu09hdh’}})</a:t>
            </a:r>
            <a:endParaRPr i="1">
              <a:solidFill>
                <a:srgbClr val="172746"/>
              </a:solidFill>
              <a:latin typeface="Gill Sans"/>
              <a:ea typeface="Gill Sans"/>
              <a:cs typeface="Gill Sans"/>
              <a:sym typeface="Gill Sans"/>
            </a:endParaRPr>
          </a:p>
          <a:p>
            <a:pPr indent="0" lvl="0" marL="0" rtl="0" algn="l">
              <a:lnSpc>
                <a:spcPct val="115000"/>
              </a:lnSpc>
              <a:spcBef>
                <a:spcPts val="900"/>
              </a:spcBef>
              <a:spcAft>
                <a:spcPts val="0"/>
              </a:spcAft>
              <a:buClr>
                <a:schemeClr val="dk1"/>
              </a:buClr>
              <a:buSzPts val="1100"/>
              <a:buFont typeface="Arial"/>
              <a:buNone/>
            </a:pPr>
            <a:r>
              <a:rPr i="1" lang="en-US">
                <a:solidFill>
                  <a:srgbClr val="172746"/>
                </a:solidFill>
                <a:latin typeface="Gill Sans"/>
                <a:ea typeface="Gill Sans"/>
                <a:cs typeface="Gill Sans"/>
                <a:sym typeface="Gill Sans"/>
              </a:rPr>
              <a:t>.then((response) =&gt; {</a:t>
            </a:r>
            <a:endParaRPr i="1">
              <a:solidFill>
                <a:srgbClr val="172746"/>
              </a:solidFill>
              <a:latin typeface="Gill Sans"/>
              <a:ea typeface="Gill Sans"/>
              <a:cs typeface="Gill Sans"/>
              <a:sym typeface="Gill Sans"/>
            </a:endParaRPr>
          </a:p>
          <a:p>
            <a:pPr indent="0" lvl="0" marL="0" rtl="0" algn="l">
              <a:lnSpc>
                <a:spcPct val="115000"/>
              </a:lnSpc>
              <a:spcBef>
                <a:spcPts val="900"/>
              </a:spcBef>
              <a:spcAft>
                <a:spcPts val="0"/>
              </a:spcAft>
              <a:buClr>
                <a:schemeClr val="dk1"/>
              </a:buClr>
              <a:buSzPts val="1100"/>
              <a:buFont typeface="Arial"/>
              <a:buNone/>
            </a:pPr>
            <a:r>
              <a:rPr i="1" lang="en-US">
                <a:solidFill>
                  <a:srgbClr val="172746"/>
                </a:solidFill>
                <a:latin typeface="Gill Sans"/>
                <a:ea typeface="Gill Sans"/>
                <a:cs typeface="Gill Sans"/>
                <a:sym typeface="Gill Sans"/>
              </a:rPr>
              <a:t>    // handle success</a:t>
            </a:r>
            <a:endParaRPr i="1">
              <a:solidFill>
                <a:srgbClr val="172746"/>
              </a:solidFill>
              <a:latin typeface="Gill Sans"/>
              <a:ea typeface="Gill Sans"/>
              <a:cs typeface="Gill Sans"/>
              <a:sym typeface="Gill Sans"/>
            </a:endParaRPr>
          </a:p>
          <a:p>
            <a:pPr indent="0" lvl="0" marL="0" rtl="0" algn="l">
              <a:lnSpc>
                <a:spcPct val="115000"/>
              </a:lnSpc>
              <a:spcBef>
                <a:spcPts val="900"/>
              </a:spcBef>
              <a:spcAft>
                <a:spcPts val="0"/>
              </a:spcAft>
              <a:buClr>
                <a:schemeClr val="dk1"/>
              </a:buClr>
              <a:buSzPts val="1100"/>
              <a:buFont typeface="Arial"/>
              <a:buNone/>
            </a:pPr>
            <a:r>
              <a:rPr i="1" lang="en-US">
                <a:solidFill>
                  <a:srgbClr val="172746"/>
                </a:solidFill>
                <a:latin typeface="Gill Sans"/>
                <a:ea typeface="Gill Sans"/>
                <a:cs typeface="Gill Sans"/>
                <a:sym typeface="Gill Sans"/>
              </a:rPr>
              <a:t>})</a:t>
            </a:r>
            <a:endParaRPr i="1">
              <a:solidFill>
                <a:srgbClr val="172746"/>
              </a:solidFill>
              <a:latin typeface="Gill Sans"/>
              <a:ea typeface="Gill Sans"/>
              <a:cs typeface="Gill Sans"/>
              <a:sym typeface="Gill Sans"/>
            </a:endParaRPr>
          </a:p>
          <a:p>
            <a:pPr indent="0" lvl="0" marL="0" rtl="0" algn="l">
              <a:lnSpc>
                <a:spcPct val="115000"/>
              </a:lnSpc>
              <a:spcBef>
                <a:spcPts val="900"/>
              </a:spcBef>
              <a:spcAft>
                <a:spcPts val="0"/>
              </a:spcAft>
              <a:buClr>
                <a:schemeClr val="dk1"/>
              </a:buClr>
              <a:buSzPts val="1100"/>
              <a:buFont typeface="Arial"/>
              <a:buNone/>
            </a:pPr>
            <a:r>
              <a:rPr i="1" lang="en-US">
                <a:solidFill>
                  <a:srgbClr val="172746"/>
                </a:solidFill>
                <a:latin typeface="Gill Sans"/>
                <a:ea typeface="Gill Sans"/>
                <a:cs typeface="Gill Sans"/>
                <a:sym typeface="Gill Sans"/>
              </a:rPr>
              <a:t>.catch((error) =&gt; {</a:t>
            </a:r>
            <a:endParaRPr i="1">
              <a:solidFill>
                <a:srgbClr val="172746"/>
              </a:solidFill>
              <a:latin typeface="Gill Sans"/>
              <a:ea typeface="Gill Sans"/>
              <a:cs typeface="Gill Sans"/>
              <a:sym typeface="Gill Sans"/>
            </a:endParaRPr>
          </a:p>
          <a:p>
            <a:pPr indent="0" lvl="0" marL="0" rtl="0" algn="l">
              <a:lnSpc>
                <a:spcPct val="115000"/>
              </a:lnSpc>
              <a:spcBef>
                <a:spcPts val="900"/>
              </a:spcBef>
              <a:spcAft>
                <a:spcPts val="0"/>
              </a:spcAft>
              <a:buClr>
                <a:schemeClr val="dk1"/>
              </a:buClr>
              <a:buSzPts val="1100"/>
              <a:buFont typeface="Arial"/>
              <a:buNone/>
            </a:pPr>
            <a:r>
              <a:rPr i="1" lang="en-US">
                <a:solidFill>
                  <a:srgbClr val="172746"/>
                </a:solidFill>
                <a:latin typeface="Gill Sans"/>
                <a:ea typeface="Gill Sans"/>
                <a:cs typeface="Gill Sans"/>
                <a:sym typeface="Gill Sans"/>
              </a:rPr>
              <a:t>    // handle error</a:t>
            </a:r>
            <a:endParaRPr i="1">
              <a:solidFill>
                <a:srgbClr val="172746"/>
              </a:solidFill>
              <a:latin typeface="Gill Sans"/>
              <a:ea typeface="Gill Sans"/>
              <a:cs typeface="Gill Sans"/>
              <a:sym typeface="Gill Sans"/>
            </a:endParaRPr>
          </a:p>
          <a:p>
            <a:pPr indent="0" lvl="0" marL="0" rtl="0" algn="l">
              <a:lnSpc>
                <a:spcPct val="115000"/>
              </a:lnSpc>
              <a:spcBef>
                <a:spcPts val="900"/>
              </a:spcBef>
              <a:spcAft>
                <a:spcPts val="0"/>
              </a:spcAft>
              <a:buClr>
                <a:schemeClr val="dk1"/>
              </a:buClr>
              <a:buSzPts val="1100"/>
              <a:buFont typeface="Arial"/>
              <a:buNone/>
            </a:pPr>
            <a:r>
              <a:rPr i="1" lang="en-US">
                <a:solidFill>
                  <a:srgbClr val="172746"/>
                </a:solidFill>
                <a:latin typeface="Gill Sans"/>
                <a:ea typeface="Gill Sans"/>
                <a:cs typeface="Gill Sans"/>
                <a:sym typeface="Gill Sans"/>
              </a:rPr>
              <a:t>})</a:t>
            </a:r>
            <a:endParaRPr>
              <a:solidFill>
                <a:srgbClr val="172746"/>
              </a:solidFill>
              <a:latin typeface="Montserrat"/>
              <a:ea typeface="Montserrat"/>
              <a:cs typeface="Montserrat"/>
              <a:sym typeface="Montserrat"/>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542" name="Shape 542"/>
        <p:cNvGrpSpPr/>
        <p:nvPr/>
      </p:nvGrpSpPr>
      <p:grpSpPr>
        <a:xfrm>
          <a:off x="0" y="0"/>
          <a:ext cx="0" cy="0"/>
          <a:chOff x="0" y="0"/>
          <a:chExt cx="0" cy="0"/>
        </a:xfrm>
      </p:grpSpPr>
      <p:sp>
        <p:nvSpPr>
          <p:cNvPr id="543" name="Google Shape;543;g5e65c9e71d_0_226"/>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Deleting Data on Server</a:t>
            </a:r>
            <a:endParaRPr b="1" sz="2500">
              <a:solidFill>
                <a:srgbClr val="073763"/>
              </a:solidFill>
              <a:latin typeface="Montserrat"/>
              <a:ea typeface="Montserrat"/>
              <a:cs typeface="Montserrat"/>
              <a:sym typeface="Montserrat"/>
            </a:endParaRPr>
          </a:p>
        </p:txBody>
      </p:sp>
      <p:sp>
        <p:nvSpPr>
          <p:cNvPr id="544" name="Google Shape;544;g5e65c9e71d_0_226"/>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g5e65c9e71d_0_226"/>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900"/>
              </a:spcBef>
              <a:spcAft>
                <a:spcPts val="0"/>
              </a:spcAft>
              <a:buClr>
                <a:schemeClr val="dk1"/>
              </a:buClr>
              <a:buSzPts val="1100"/>
              <a:buFont typeface="Arial"/>
              <a:buNone/>
            </a:pPr>
            <a:r>
              <a:rPr lang="en-US">
                <a:solidFill>
                  <a:srgbClr val="172746"/>
                </a:solidFill>
                <a:latin typeface="Montserrat"/>
                <a:ea typeface="Montserrat"/>
                <a:cs typeface="Montserrat"/>
                <a:sym typeface="Montserrat"/>
              </a:rPr>
              <a:t>For deleting data at backend we could use the delete() function of axios.</a:t>
            </a:r>
            <a:endParaRPr>
              <a:solidFill>
                <a:srgbClr val="172746"/>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i="1" lang="en-US">
                <a:solidFill>
                  <a:srgbClr val="172746"/>
                </a:solidFill>
                <a:latin typeface="Gill Sans"/>
                <a:ea typeface="Gill Sans"/>
                <a:cs typeface="Gill Sans"/>
                <a:sym typeface="Gill Sans"/>
              </a:rPr>
              <a:t>import axios from axios;</a:t>
            </a:r>
            <a:endParaRPr i="1">
              <a:solidFill>
                <a:srgbClr val="172746"/>
              </a:solidFill>
              <a:latin typeface="Gill Sans"/>
              <a:ea typeface="Gill Sans"/>
              <a:cs typeface="Gill Sans"/>
              <a:sym typeface="Gill Sans"/>
            </a:endParaRPr>
          </a:p>
          <a:p>
            <a:pPr indent="0" lvl="0" marL="0" rtl="0" algn="l">
              <a:lnSpc>
                <a:spcPct val="115000"/>
              </a:lnSpc>
              <a:spcBef>
                <a:spcPts val="900"/>
              </a:spcBef>
              <a:spcAft>
                <a:spcPts val="0"/>
              </a:spcAft>
              <a:buClr>
                <a:schemeClr val="dk1"/>
              </a:buClr>
              <a:buSzPts val="1100"/>
              <a:buFont typeface="Arial"/>
              <a:buNone/>
            </a:pPr>
            <a:r>
              <a:rPr i="1" lang="en-US">
                <a:solidFill>
                  <a:srgbClr val="172746"/>
                </a:solidFill>
                <a:latin typeface="Gill Sans"/>
                <a:ea typeface="Gill Sans"/>
                <a:cs typeface="Gill Sans"/>
                <a:sym typeface="Gill Sans"/>
              </a:rPr>
              <a:t>axios.delete(“url/id”, { headers: {Authorization: ‘Token Azu09hdh’}})</a:t>
            </a:r>
            <a:endParaRPr i="1">
              <a:solidFill>
                <a:srgbClr val="172746"/>
              </a:solidFill>
              <a:latin typeface="Gill Sans"/>
              <a:ea typeface="Gill Sans"/>
              <a:cs typeface="Gill Sans"/>
              <a:sym typeface="Gill Sans"/>
            </a:endParaRPr>
          </a:p>
          <a:p>
            <a:pPr indent="0" lvl="0" marL="0" rtl="0" algn="l">
              <a:lnSpc>
                <a:spcPct val="115000"/>
              </a:lnSpc>
              <a:spcBef>
                <a:spcPts val="900"/>
              </a:spcBef>
              <a:spcAft>
                <a:spcPts val="0"/>
              </a:spcAft>
              <a:buClr>
                <a:schemeClr val="dk1"/>
              </a:buClr>
              <a:buSzPts val="1100"/>
              <a:buFont typeface="Arial"/>
              <a:buNone/>
            </a:pPr>
            <a:r>
              <a:rPr i="1" lang="en-US">
                <a:solidFill>
                  <a:srgbClr val="172746"/>
                </a:solidFill>
                <a:latin typeface="Gill Sans"/>
                <a:ea typeface="Gill Sans"/>
                <a:cs typeface="Gill Sans"/>
                <a:sym typeface="Gill Sans"/>
              </a:rPr>
              <a:t>.then((response) =&gt; {</a:t>
            </a:r>
            <a:endParaRPr i="1">
              <a:solidFill>
                <a:srgbClr val="172746"/>
              </a:solidFill>
              <a:latin typeface="Gill Sans"/>
              <a:ea typeface="Gill Sans"/>
              <a:cs typeface="Gill Sans"/>
              <a:sym typeface="Gill Sans"/>
            </a:endParaRPr>
          </a:p>
          <a:p>
            <a:pPr indent="0" lvl="0" marL="0" rtl="0" algn="l">
              <a:lnSpc>
                <a:spcPct val="115000"/>
              </a:lnSpc>
              <a:spcBef>
                <a:spcPts val="900"/>
              </a:spcBef>
              <a:spcAft>
                <a:spcPts val="0"/>
              </a:spcAft>
              <a:buClr>
                <a:schemeClr val="dk1"/>
              </a:buClr>
              <a:buSzPts val="1100"/>
              <a:buFont typeface="Arial"/>
              <a:buNone/>
            </a:pPr>
            <a:r>
              <a:rPr i="1" lang="en-US">
                <a:solidFill>
                  <a:srgbClr val="172746"/>
                </a:solidFill>
                <a:latin typeface="Gill Sans"/>
                <a:ea typeface="Gill Sans"/>
                <a:cs typeface="Gill Sans"/>
                <a:sym typeface="Gill Sans"/>
              </a:rPr>
              <a:t>    // handle success</a:t>
            </a:r>
            <a:endParaRPr i="1">
              <a:solidFill>
                <a:srgbClr val="172746"/>
              </a:solidFill>
              <a:latin typeface="Gill Sans"/>
              <a:ea typeface="Gill Sans"/>
              <a:cs typeface="Gill Sans"/>
              <a:sym typeface="Gill Sans"/>
            </a:endParaRPr>
          </a:p>
          <a:p>
            <a:pPr indent="0" lvl="0" marL="0" rtl="0" algn="l">
              <a:lnSpc>
                <a:spcPct val="115000"/>
              </a:lnSpc>
              <a:spcBef>
                <a:spcPts val="900"/>
              </a:spcBef>
              <a:spcAft>
                <a:spcPts val="0"/>
              </a:spcAft>
              <a:buClr>
                <a:schemeClr val="dk1"/>
              </a:buClr>
              <a:buSzPts val="1100"/>
              <a:buFont typeface="Arial"/>
              <a:buNone/>
            </a:pPr>
            <a:r>
              <a:rPr i="1" lang="en-US">
                <a:solidFill>
                  <a:srgbClr val="172746"/>
                </a:solidFill>
                <a:latin typeface="Gill Sans"/>
                <a:ea typeface="Gill Sans"/>
                <a:cs typeface="Gill Sans"/>
                <a:sym typeface="Gill Sans"/>
              </a:rPr>
              <a:t>})</a:t>
            </a:r>
            <a:endParaRPr i="1">
              <a:solidFill>
                <a:srgbClr val="172746"/>
              </a:solidFill>
              <a:latin typeface="Gill Sans"/>
              <a:ea typeface="Gill Sans"/>
              <a:cs typeface="Gill Sans"/>
              <a:sym typeface="Gill Sans"/>
            </a:endParaRPr>
          </a:p>
          <a:p>
            <a:pPr indent="0" lvl="0" marL="0" rtl="0" algn="l">
              <a:lnSpc>
                <a:spcPct val="115000"/>
              </a:lnSpc>
              <a:spcBef>
                <a:spcPts val="900"/>
              </a:spcBef>
              <a:spcAft>
                <a:spcPts val="0"/>
              </a:spcAft>
              <a:buClr>
                <a:schemeClr val="dk1"/>
              </a:buClr>
              <a:buSzPts val="1100"/>
              <a:buFont typeface="Arial"/>
              <a:buNone/>
            </a:pPr>
            <a:r>
              <a:rPr i="1" lang="en-US">
                <a:solidFill>
                  <a:srgbClr val="172746"/>
                </a:solidFill>
                <a:latin typeface="Gill Sans"/>
                <a:ea typeface="Gill Sans"/>
                <a:cs typeface="Gill Sans"/>
                <a:sym typeface="Gill Sans"/>
              </a:rPr>
              <a:t>.catch((error) =&gt; {</a:t>
            </a:r>
            <a:endParaRPr i="1">
              <a:solidFill>
                <a:srgbClr val="172746"/>
              </a:solidFill>
              <a:latin typeface="Gill Sans"/>
              <a:ea typeface="Gill Sans"/>
              <a:cs typeface="Gill Sans"/>
              <a:sym typeface="Gill Sans"/>
            </a:endParaRPr>
          </a:p>
          <a:p>
            <a:pPr indent="0" lvl="0" marL="0" rtl="0" algn="l">
              <a:lnSpc>
                <a:spcPct val="115000"/>
              </a:lnSpc>
              <a:spcBef>
                <a:spcPts val="900"/>
              </a:spcBef>
              <a:spcAft>
                <a:spcPts val="0"/>
              </a:spcAft>
              <a:buClr>
                <a:schemeClr val="dk1"/>
              </a:buClr>
              <a:buSzPts val="1100"/>
              <a:buFont typeface="Arial"/>
              <a:buNone/>
            </a:pPr>
            <a:r>
              <a:rPr i="1" lang="en-US">
                <a:solidFill>
                  <a:srgbClr val="172746"/>
                </a:solidFill>
                <a:latin typeface="Gill Sans"/>
                <a:ea typeface="Gill Sans"/>
                <a:cs typeface="Gill Sans"/>
                <a:sym typeface="Gill Sans"/>
              </a:rPr>
              <a:t>    // handle error</a:t>
            </a:r>
            <a:endParaRPr i="1">
              <a:solidFill>
                <a:srgbClr val="172746"/>
              </a:solidFill>
              <a:latin typeface="Gill Sans"/>
              <a:ea typeface="Gill Sans"/>
              <a:cs typeface="Gill Sans"/>
              <a:sym typeface="Gill Sans"/>
            </a:endParaRPr>
          </a:p>
          <a:p>
            <a:pPr indent="0" lvl="0" marL="0" rtl="0" algn="l">
              <a:lnSpc>
                <a:spcPct val="115000"/>
              </a:lnSpc>
              <a:spcBef>
                <a:spcPts val="900"/>
              </a:spcBef>
              <a:spcAft>
                <a:spcPts val="0"/>
              </a:spcAft>
              <a:buClr>
                <a:schemeClr val="dk1"/>
              </a:buClr>
              <a:buSzPts val="1100"/>
              <a:buFont typeface="Arial"/>
              <a:buNone/>
            </a:pPr>
            <a:r>
              <a:rPr i="1" lang="en-US">
                <a:solidFill>
                  <a:srgbClr val="172746"/>
                </a:solidFill>
                <a:latin typeface="Gill Sans"/>
                <a:ea typeface="Gill Sans"/>
                <a:cs typeface="Gill Sans"/>
                <a:sym typeface="Gill Sans"/>
              </a:rPr>
              <a:t>})</a:t>
            </a:r>
            <a:endParaRPr>
              <a:solidFill>
                <a:srgbClr val="172746"/>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t/>
            </a:r>
            <a:endParaRPr>
              <a:solidFill>
                <a:srgbClr val="172746"/>
              </a:solidFill>
              <a:latin typeface="Montserrat"/>
              <a:ea typeface="Montserrat"/>
              <a:cs typeface="Montserrat"/>
              <a:sym typeface="Montserrat"/>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9" name="Shape 549"/>
        <p:cNvGrpSpPr/>
        <p:nvPr/>
      </p:nvGrpSpPr>
      <p:grpSpPr>
        <a:xfrm>
          <a:off x="0" y="0"/>
          <a:ext cx="0" cy="0"/>
          <a:chOff x="0" y="0"/>
          <a:chExt cx="0" cy="0"/>
        </a:xfrm>
      </p:grpSpPr>
      <p:sp>
        <p:nvSpPr>
          <p:cNvPr id="550" name="Google Shape;550;g5f0308bde3_0_647"/>
          <p:cNvSpPr txBox="1"/>
          <p:nvPr/>
        </p:nvSpPr>
        <p:spPr>
          <a:xfrm>
            <a:off x="457200" y="1809300"/>
            <a:ext cx="8229600" cy="1524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US" sz="4800">
                <a:solidFill>
                  <a:srgbClr val="EFEFEF"/>
                </a:solidFill>
                <a:latin typeface="Montserrat"/>
                <a:ea typeface="Montserrat"/>
                <a:cs typeface="Montserrat"/>
                <a:sym typeface="Montserrat"/>
              </a:rPr>
              <a:t>ROUTING</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554" name="Shape 554"/>
        <p:cNvGrpSpPr/>
        <p:nvPr/>
      </p:nvGrpSpPr>
      <p:grpSpPr>
        <a:xfrm>
          <a:off x="0" y="0"/>
          <a:ext cx="0" cy="0"/>
          <a:chOff x="0" y="0"/>
          <a:chExt cx="0" cy="0"/>
        </a:xfrm>
      </p:grpSpPr>
      <p:sp>
        <p:nvSpPr>
          <p:cNvPr id="555" name="Google Shape;555;g5f0308bde3_0_651"/>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Setting up React-Router</a:t>
            </a:r>
            <a:endParaRPr b="1" sz="2500">
              <a:solidFill>
                <a:srgbClr val="073763"/>
              </a:solidFill>
              <a:latin typeface="Montserrat"/>
              <a:ea typeface="Montserrat"/>
              <a:cs typeface="Montserrat"/>
              <a:sym typeface="Montserrat"/>
            </a:endParaRPr>
          </a:p>
        </p:txBody>
      </p:sp>
      <p:sp>
        <p:nvSpPr>
          <p:cNvPr id="556" name="Google Shape;556;g5f0308bde3_0_651"/>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g5f0308bde3_0_651"/>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React is a library and it doesn’t comes with out-of-the-box tools to handle page redirection. For this purpose we have a package called React Router DOM. The React Router DOM package requires another package called React Router.</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To install React Router:</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1. Search React Router npm in the browser.</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2. Open the webpage.</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3. Copy the command to install React Router.</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4. Open your terminal and run the copied command.</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5. Similarly do it for React Router DOM.</a:t>
            </a:r>
            <a:endParaRPr>
              <a:solidFill>
                <a:schemeClr val="dk1"/>
              </a:solidFill>
              <a:latin typeface="Montserrat"/>
              <a:ea typeface="Montserrat"/>
              <a:cs typeface="Montserrat"/>
              <a:sym typeface="Montserrat"/>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561" name="Shape 561"/>
        <p:cNvGrpSpPr/>
        <p:nvPr/>
      </p:nvGrpSpPr>
      <p:grpSpPr>
        <a:xfrm>
          <a:off x="0" y="0"/>
          <a:ext cx="0" cy="0"/>
          <a:chOff x="0" y="0"/>
          <a:chExt cx="0" cy="0"/>
        </a:xfrm>
      </p:grpSpPr>
      <p:sp>
        <p:nvSpPr>
          <p:cNvPr id="562" name="Google Shape;562;g5f0308bde3_0_658"/>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Setup</a:t>
            </a:r>
            <a:endParaRPr b="1" sz="2500">
              <a:solidFill>
                <a:srgbClr val="073763"/>
              </a:solidFill>
              <a:latin typeface="Montserrat"/>
              <a:ea typeface="Montserrat"/>
              <a:cs typeface="Montserrat"/>
              <a:sym typeface="Montserrat"/>
            </a:endParaRPr>
          </a:p>
        </p:txBody>
      </p:sp>
      <p:sp>
        <p:nvSpPr>
          <p:cNvPr id="563" name="Google Shape;563;g5f0308bde3_0_658"/>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g5f0308bde3_0_658"/>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To create endpoints use the &lt;Links to={}&gt; component.</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To map these endpoints with components use &lt;Route path={} render={() =&gt; &lt;Component /&gt;}&gt;</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To use the above components we need to wrap the main App in the BrowserRouter component.</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For eg, </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&lt;Route path={“/”} component={HomePage} for homepage</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&lt;Route path={“/details”} render={() =&gt; &lt;DetailsPage /&gt;} </a:t>
            </a:r>
            <a:r>
              <a:rPr lang="en-US">
                <a:solidFill>
                  <a:schemeClr val="dk1"/>
                </a:solidFill>
                <a:latin typeface="Montserrat"/>
                <a:ea typeface="Montserrat"/>
                <a:cs typeface="Montserrat"/>
                <a:sym typeface="Montserrat"/>
              </a:rPr>
              <a:t>for the details page</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To select one route at a time, we can use Switch component. With switch the sequence matters a lot.</a:t>
            </a:r>
            <a:endParaRPr>
              <a:solidFill>
                <a:schemeClr val="dk1"/>
              </a:solidFill>
              <a:latin typeface="Montserrat"/>
              <a:ea typeface="Montserrat"/>
              <a:cs typeface="Montserrat"/>
              <a:sym typeface="Montserrat"/>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568" name="Shape 568"/>
        <p:cNvGrpSpPr/>
        <p:nvPr/>
      </p:nvGrpSpPr>
      <p:grpSpPr>
        <a:xfrm>
          <a:off x="0" y="0"/>
          <a:ext cx="0" cy="0"/>
          <a:chOff x="0" y="0"/>
          <a:chExt cx="0" cy="0"/>
        </a:xfrm>
      </p:grpSpPr>
      <p:sp>
        <p:nvSpPr>
          <p:cNvPr id="569" name="Google Shape;569;g5f0308bde3_0_672"/>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Passing Route Parameters</a:t>
            </a:r>
            <a:endParaRPr b="1" sz="2500">
              <a:solidFill>
                <a:srgbClr val="073763"/>
              </a:solidFill>
              <a:latin typeface="Montserrat"/>
              <a:ea typeface="Montserrat"/>
              <a:cs typeface="Montserrat"/>
              <a:sym typeface="Montserrat"/>
            </a:endParaRPr>
          </a:p>
        </p:txBody>
      </p:sp>
      <p:sp>
        <p:nvSpPr>
          <p:cNvPr id="570" name="Google Shape;570;g5f0308bde3_0_672"/>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g5f0308bde3_0_672"/>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To pass normal params you can simply pass the value the normal way.</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To pass the url params, you need to add “:id” in the endpoint to create a variable for id.</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To pass this id down the component just spread and send the props passed by the Router to component. Now you can access this variable in the match object.</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For eg, </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&lt;Router path={“/details/:id”} render={(props) =&gt; &lt;DetailsPage {...props}/&gt;} for the details page</a:t>
            </a:r>
            <a:endParaRPr>
              <a:solidFill>
                <a:schemeClr val="dk1"/>
              </a:solidFill>
              <a:latin typeface="Montserrat"/>
              <a:ea typeface="Montserrat"/>
              <a:cs typeface="Montserrat"/>
              <a:sym typeface="Montserrat"/>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575" name="Shape 575"/>
        <p:cNvGrpSpPr/>
        <p:nvPr/>
      </p:nvGrpSpPr>
      <p:grpSpPr>
        <a:xfrm>
          <a:off x="0" y="0"/>
          <a:ext cx="0" cy="0"/>
          <a:chOff x="0" y="0"/>
          <a:chExt cx="0" cy="0"/>
        </a:xfrm>
      </p:grpSpPr>
      <p:sp>
        <p:nvSpPr>
          <p:cNvPr id="576" name="Google Shape;576;g5f4ac1a848_0_0"/>
          <p:cNvSpPr txBox="1"/>
          <p:nvPr>
            <p:ph type="title"/>
          </p:nvPr>
        </p:nvSpPr>
        <p:spPr>
          <a:xfrm>
            <a:off x="196400" y="265913"/>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Handling 404 Pages</a:t>
            </a:r>
            <a:endParaRPr b="1" sz="2500">
              <a:solidFill>
                <a:srgbClr val="073763"/>
              </a:solidFill>
              <a:latin typeface="Montserrat"/>
              <a:ea typeface="Montserrat"/>
              <a:cs typeface="Montserrat"/>
              <a:sym typeface="Montserrat"/>
            </a:endParaRPr>
          </a:p>
        </p:txBody>
      </p:sp>
      <p:sp>
        <p:nvSpPr>
          <p:cNvPr id="577" name="Google Shape;577;g5f4ac1a848_0_0"/>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g5f4ac1a848_0_0"/>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To show a 404 page when the entered URL does not matches,  you can use the “Redirect” component provided by React Router DOM.</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For eg, </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&lt;Route exact to={‘/’} render={() =&gt; &lt;HomePage /&gt;} //We are using exact so only “/” should match for HomePage.</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&lt;Route render={() =&gt; &lt;NotFound /&gt;} /&gt; //Just add this route at the last so that if nothing matches it just renders this component.</a:t>
            </a:r>
            <a:endParaRPr>
              <a:solidFill>
                <a:schemeClr val="dk1"/>
              </a:solidFill>
              <a:latin typeface="Montserrat"/>
              <a:ea typeface="Montserrat"/>
              <a:cs typeface="Montserrat"/>
              <a:sym typeface="Montserrat"/>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582" name="Shape 582"/>
        <p:cNvGrpSpPr/>
        <p:nvPr/>
      </p:nvGrpSpPr>
      <p:grpSpPr>
        <a:xfrm>
          <a:off x="0" y="0"/>
          <a:ext cx="0" cy="0"/>
          <a:chOff x="0" y="0"/>
          <a:chExt cx="0" cy="0"/>
        </a:xfrm>
      </p:grpSpPr>
      <p:sp>
        <p:nvSpPr>
          <p:cNvPr id="583" name="Google Shape;583;g5f0308bde3_0_679"/>
          <p:cNvSpPr txBox="1"/>
          <p:nvPr>
            <p:ph type="title"/>
          </p:nvPr>
        </p:nvSpPr>
        <p:spPr>
          <a:xfrm>
            <a:off x="196400" y="265913"/>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Redirect Component</a:t>
            </a:r>
            <a:endParaRPr b="1" sz="2500">
              <a:solidFill>
                <a:srgbClr val="073763"/>
              </a:solidFill>
              <a:latin typeface="Montserrat"/>
              <a:ea typeface="Montserrat"/>
              <a:cs typeface="Montserrat"/>
              <a:sym typeface="Montserrat"/>
            </a:endParaRPr>
          </a:p>
        </p:txBody>
      </p:sp>
      <p:sp>
        <p:nvSpPr>
          <p:cNvPr id="584" name="Google Shape;584;g5f0308bde3_0_679"/>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g5f0308bde3_0_679"/>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To redirect your webapp to an endpoint,  you can use the “Redirect” component provided by React Router DOM.</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For eg, </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&lt;Route to={/register} </a:t>
            </a:r>
            <a:r>
              <a:rPr lang="en-US">
                <a:solidFill>
                  <a:schemeClr val="dk1"/>
                </a:solidFill>
                <a:latin typeface="Montserrat"/>
                <a:ea typeface="Montserrat"/>
                <a:cs typeface="Montserrat"/>
                <a:sym typeface="Montserrat"/>
              </a:rPr>
              <a:t>render={() =&gt; &lt;RegisterPage /&gt;} /&gt;</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&lt;Redirect to={‘/login”} /&gt; to redirect a user to login page.</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t/>
            </a:r>
            <a:endParaRPr>
              <a:solidFill>
                <a:schemeClr val="dk1"/>
              </a:solidFill>
              <a:latin typeface="Montserrat"/>
              <a:ea typeface="Montserrat"/>
              <a:cs typeface="Montserrat"/>
              <a:sym typeface="Montserrat"/>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g5f4ac1a848_0_11"/>
          <p:cNvSpPr txBox="1"/>
          <p:nvPr/>
        </p:nvSpPr>
        <p:spPr>
          <a:xfrm>
            <a:off x="457200" y="1809300"/>
            <a:ext cx="8229600" cy="1524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US" sz="4800">
                <a:solidFill>
                  <a:srgbClr val="EFEFEF"/>
                </a:solidFill>
                <a:latin typeface="Montserrat"/>
                <a:ea typeface="Montserrat"/>
                <a:cs typeface="Montserrat"/>
                <a:sym typeface="Montserrat"/>
              </a:rPr>
              <a:t>FORMS</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594" name="Shape 594"/>
        <p:cNvGrpSpPr/>
        <p:nvPr/>
      </p:nvGrpSpPr>
      <p:grpSpPr>
        <a:xfrm>
          <a:off x="0" y="0"/>
          <a:ext cx="0" cy="0"/>
          <a:chOff x="0" y="0"/>
          <a:chExt cx="0" cy="0"/>
        </a:xfrm>
      </p:grpSpPr>
      <p:sp>
        <p:nvSpPr>
          <p:cNvPr id="595" name="Google Shape;595;g5f4ac1a848_0_15"/>
          <p:cNvSpPr txBox="1"/>
          <p:nvPr>
            <p:ph type="title"/>
          </p:nvPr>
        </p:nvSpPr>
        <p:spPr>
          <a:xfrm>
            <a:off x="196400" y="265913"/>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Handling Forms</a:t>
            </a:r>
            <a:endParaRPr b="1" sz="2500">
              <a:solidFill>
                <a:srgbClr val="073763"/>
              </a:solidFill>
              <a:latin typeface="Montserrat"/>
              <a:ea typeface="Montserrat"/>
              <a:cs typeface="Montserrat"/>
              <a:sym typeface="Montserrat"/>
            </a:endParaRPr>
          </a:p>
        </p:txBody>
      </p:sp>
      <p:sp>
        <p:nvSpPr>
          <p:cNvPr id="596" name="Google Shape;596;g5f4ac1a848_0_15"/>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g5f4ac1a848_0_15"/>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900"/>
              </a:spcBef>
              <a:spcAft>
                <a:spcPts val="0"/>
              </a:spcAft>
              <a:buClr>
                <a:schemeClr val="dk1"/>
              </a:buClr>
              <a:buSzPts val="1100"/>
              <a:buFont typeface="Arial"/>
              <a:buNone/>
            </a:pPr>
            <a:r>
              <a:rPr lang="en-US">
                <a:solidFill>
                  <a:srgbClr val="172746"/>
                </a:solidFill>
                <a:latin typeface="Montserrat"/>
                <a:ea typeface="Montserrat"/>
                <a:cs typeface="Montserrat"/>
                <a:sym typeface="Montserrat"/>
              </a:rPr>
              <a:t>There are two ways to create Forms in React - </a:t>
            </a:r>
            <a:r>
              <a:rPr b="1" lang="en-US">
                <a:solidFill>
                  <a:srgbClr val="172746"/>
                </a:solidFill>
                <a:latin typeface="Montserrat"/>
                <a:ea typeface="Montserrat"/>
                <a:cs typeface="Montserrat"/>
                <a:sym typeface="Montserrat"/>
              </a:rPr>
              <a:t>Uncontrolled Forms and Controlled Forms.</a:t>
            </a:r>
            <a:r>
              <a:rPr lang="en-US">
                <a:solidFill>
                  <a:srgbClr val="172746"/>
                </a:solidFill>
                <a:latin typeface="Montserrat"/>
                <a:ea typeface="Montserrat"/>
                <a:cs typeface="Montserrat"/>
                <a:sym typeface="Montserrat"/>
              </a:rPr>
              <a:t> </a:t>
            </a:r>
            <a:endParaRPr>
              <a:solidFill>
                <a:srgbClr val="172746"/>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rgbClr val="172746"/>
                </a:solidFill>
                <a:latin typeface="Montserrat"/>
                <a:ea typeface="Montserrat"/>
                <a:cs typeface="Montserrat"/>
                <a:sym typeface="Montserrat"/>
              </a:rPr>
              <a:t>We can create forms using the normal HTML way, this is called uncontrolled form because the state of the form is handled by the form itself. </a:t>
            </a:r>
            <a:endParaRPr>
              <a:solidFill>
                <a:srgbClr val="172746"/>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rgbClr val="172746"/>
                </a:solidFill>
                <a:latin typeface="Montserrat"/>
                <a:ea typeface="Montserrat"/>
                <a:cs typeface="Montserrat"/>
                <a:sym typeface="Montserrat"/>
              </a:rPr>
              <a:t>Another way is to handle the entire state using React, this is called controlled form.</a:t>
            </a:r>
            <a:endParaRPr>
              <a:solidFill>
                <a:srgbClr val="172746"/>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rgbClr val="172746"/>
                </a:solidFill>
                <a:latin typeface="Montserrat"/>
                <a:ea typeface="Montserrat"/>
                <a:cs typeface="Montserrat"/>
                <a:sym typeface="Montserrat"/>
              </a:rPr>
              <a:t>On submit, we can extract values from the form or fetch it from our state and send it to the backend using an HTTP post call.</a:t>
            </a:r>
            <a:endParaRPr>
              <a:solidFill>
                <a:srgbClr val="172746"/>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145" name="Shape 145"/>
        <p:cNvGrpSpPr/>
        <p:nvPr/>
      </p:nvGrpSpPr>
      <p:grpSpPr>
        <a:xfrm>
          <a:off x="0" y="0"/>
          <a:ext cx="0" cy="0"/>
          <a:chOff x="0" y="0"/>
          <a:chExt cx="0" cy="0"/>
        </a:xfrm>
      </p:grpSpPr>
      <p:pic>
        <p:nvPicPr>
          <p:cNvPr id="146" name="Google Shape;146;g79469a059c_1_18"/>
          <p:cNvPicPr preferRelativeResize="0"/>
          <p:nvPr/>
        </p:nvPicPr>
        <p:blipFill rotWithShape="1">
          <a:blip r:embed="rId3">
            <a:alphaModFix/>
          </a:blip>
          <a:srcRect b="1565" l="0" r="0" t="0"/>
          <a:stretch/>
        </p:blipFill>
        <p:spPr>
          <a:xfrm>
            <a:off x="0" y="0"/>
            <a:ext cx="9289158" cy="51435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Google Shape;602;g41960fbd57_0_13"/>
          <p:cNvSpPr txBox="1"/>
          <p:nvPr/>
        </p:nvSpPr>
        <p:spPr>
          <a:xfrm>
            <a:off x="457200" y="2121600"/>
            <a:ext cx="8229600" cy="90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US" sz="4800">
                <a:solidFill>
                  <a:srgbClr val="EFEFEF"/>
                </a:solidFill>
                <a:latin typeface="Montserrat"/>
                <a:ea typeface="Montserrat"/>
                <a:cs typeface="Montserrat"/>
                <a:sym typeface="Montserrat"/>
              </a:rPr>
              <a:t>DEPLOYMENT</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606" name="Shape 606"/>
        <p:cNvGrpSpPr/>
        <p:nvPr/>
      </p:nvGrpSpPr>
      <p:grpSpPr>
        <a:xfrm>
          <a:off x="0" y="0"/>
          <a:ext cx="0" cy="0"/>
          <a:chOff x="0" y="0"/>
          <a:chExt cx="0" cy="0"/>
        </a:xfrm>
      </p:grpSpPr>
      <p:pic>
        <p:nvPicPr>
          <p:cNvPr id="607" name="Google Shape;607;g5f4ac1a848_0_77"/>
          <p:cNvPicPr preferRelativeResize="0"/>
          <p:nvPr/>
        </p:nvPicPr>
        <p:blipFill>
          <a:blip r:embed="rId3">
            <a:alphaModFix/>
          </a:blip>
          <a:stretch>
            <a:fillRect/>
          </a:stretch>
        </p:blipFill>
        <p:spPr>
          <a:xfrm>
            <a:off x="-21300" y="-11875"/>
            <a:ext cx="9165302" cy="51554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611" name="Shape 611"/>
        <p:cNvGrpSpPr/>
        <p:nvPr/>
      </p:nvGrpSpPr>
      <p:grpSpPr>
        <a:xfrm>
          <a:off x="0" y="0"/>
          <a:ext cx="0" cy="0"/>
          <a:chOff x="0" y="0"/>
          <a:chExt cx="0" cy="0"/>
        </a:xfrm>
      </p:grpSpPr>
      <p:sp>
        <p:nvSpPr>
          <p:cNvPr id="612" name="Google Shape;612;g41960fbd57_0_6"/>
          <p:cNvSpPr txBox="1"/>
          <p:nvPr>
            <p:ph type="title"/>
          </p:nvPr>
        </p:nvSpPr>
        <p:spPr>
          <a:xfrm>
            <a:off x="196400" y="265913"/>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Hosting with Firebase</a:t>
            </a:r>
            <a:endParaRPr b="1" sz="2500">
              <a:solidFill>
                <a:srgbClr val="073763"/>
              </a:solidFill>
              <a:latin typeface="Montserrat"/>
              <a:ea typeface="Montserrat"/>
              <a:cs typeface="Montserrat"/>
              <a:sym typeface="Montserrat"/>
            </a:endParaRPr>
          </a:p>
        </p:txBody>
      </p:sp>
      <p:sp>
        <p:nvSpPr>
          <p:cNvPr id="613" name="Google Shape;613;g41960fbd57_0_6"/>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g41960fbd57_0_6"/>
          <p:cNvSpPr txBox="1"/>
          <p:nvPr/>
        </p:nvSpPr>
        <p:spPr>
          <a:xfrm>
            <a:off x="593150" y="8260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To host your React App with Firebase, please follow these commands.</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Run command </a:t>
            </a:r>
            <a:r>
              <a:rPr i="1" lang="en-US">
                <a:solidFill>
                  <a:schemeClr val="dk1"/>
                </a:solidFill>
                <a:latin typeface="Montserrat"/>
                <a:ea typeface="Montserrat"/>
                <a:cs typeface="Montserrat"/>
                <a:sym typeface="Montserrat"/>
              </a:rPr>
              <a:t>npm install -g firebase-tools</a:t>
            </a:r>
            <a:r>
              <a:rPr lang="en-US">
                <a:solidFill>
                  <a:schemeClr val="dk1"/>
                </a:solidFill>
                <a:latin typeface="Montserrat"/>
                <a:ea typeface="Montserrat"/>
                <a:cs typeface="Montserrat"/>
                <a:sym typeface="Montserrat"/>
              </a:rPr>
              <a:t> to install firebase-cli.</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Go to your project directory.</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Run command </a:t>
            </a:r>
            <a:r>
              <a:rPr i="1" lang="en-US">
                <a:solidFill>
                  <a:schemeClr val="dk1"/>
                </a:solidFill>
                <a:latin typeface="Montserrat"/>
                <a:ea typeface="Montserrat"/>
                <a:cs typeface="Montserrat"/>
                <a:sym typeface="Montserrat"/>
              </a:rPr>
              <a:t>firebase login</a:t>
            </a:r>
            <a:r>
              <a:rPr lang="en-US">
                <a:solidFill>
                  <a:schemeClr val="dk1"/>
                </a:solidFill>
                <a:latin typeface="Montserrat"/>
                <a:ea typeface="Montserrat"/>
                <a:cs typeface="Montserrat"/>
                <a:sym typeface="Montserrat"/>
              </a:rPr>
              <a:t> to login your firebase account in firebase-cli.</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Run command </a:t>
            </a:r>
            <a:r>
              <a:rPr i="1" lang="en-US">
                <a:solidFill>
                  <a:schemeClr val="dk1"/>
                </a:solidFill>
                <a:latin typeface="Montserrat"/>
                <a:ea typeface="Montserrat"/>
                <a:cs typeface="Montserrat"/>
                <a:sym typeface="Montserrat"/>
              </a:rPr>
              <a:t>firebase init</a:t>
            </a:r>
            <a:r>
              <a:rPr lang="en-US">
                <a:solidFill>
                  <a:schemeClr val="dk1"/>
                </a:solidFill>
                <a:latin typeface="Montserrat"/>
                <a:ea typeface="Montserrat"/>
                <a:cs typeface="Montserrat"/>
                <a:sym typeface="Montserrat"/>
              </a:rPr>
              <a:t> to initialize firebase for your project -&gt; Choose hosting -&gt; Choose your firebase project -&gt; Add path to your directory where you have code for deployment(build) -&gt; Select whether it's a SPA(Select Yes) -&gt; Select No to prevent firebase from overriding your index.html.</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Run command </a:t>
            </a:r>
            <a:r>
              <a:rPr i="1" lang="en-US">
                <a:solidFill>
                  <a:schemeClr val="dk1"/>
                </a:solidFill>
                <a:latin typeface="Montserrat"/>
                <a:ea typeface="Montserrat"/>
                <a:cs typeface="Montserrat"/>
                <a:sym typeface="Montserrat"/>
              </a:rPr>
              <a:t>firebase serve</a:t>
            </a:r>
            <a:r>
              <a:rPr lang="en-US">
                <a:solidFill>
                  <a:schemeClr val="dk1"/>
                </a:solidFill>
                <a:latin typeface="Montserrat"/>
                <a:ea typeface="Montserrat"/>
                <a:cs typeface="Montserrat"/>
                <a:sym typeface="Montserrat"/>
              </a:rPr>
              <a:t> to check if everything is configured properly.</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Run command </a:t>
            </a:r>
            <a:r>
              <a:rPr i="1" lang="en-US">
                <a:solidFill>
                  <a:schemeClr val="dk1"/>
                </a:solidFill>
                <a:latin typeface="Montserrat"/>
                <a:ea typeface="Montserrat"/>
                <a:cs typeface="Montserrat"/>
                <a:sym typeface="Montserrat"/>
              </a:rPr>
              <a:t>firebase deploy</a:t>
            </a:r>
            <a:r>
              <a:rPr lang="en-US">
                <a:solidFill>
                  <a:schemeClr val="dk1"/>
                </a:solidFill>
                <a:latin typeface="Montserrat"/>
                <a:ea typeface="Montserrat"/>
                <a:cs typeface="Montserrat"/>
                <a:sym typeface="Montserrat"/>
              </a:rPr>
              <a:t> to deploy your website.</a:t>
            </a:r>
            <a:endParaRPr>
              <a:solidFill>
                <a:schemeClr val="dk1"/>
              </a:solidFill>
              <a:latin typeface="Montserrat"/>
              <a:ea typeface="Montserrat"/>
              <a:cs typeface="Montserrat"/>
              <a:sym typeface="Montserrat"/>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Google Shape;619;g5f4ac1a848_0_21"/>
          <p:cNvSpPr txBox="1"/>
          <p:nvPr/>
        </p:nvSpPr>
        <p:spPr>
          <a:xfrm>
            <a:off x="457200" y="2089500"/>
            <a:ext cx="8229600" cy="964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US" sz="4800">
                <a:solidFill>
                  <a:srgbClr val="EFEFEF"/>
                </a:solidFill>
                <a:latin typeface="Montserrat"/>
                <a:ea typeface="Montserrat"/>
                <a:cs typeface="Montserrat"/>
                <a:sym typeface="Montserrat"/>
              </a:rPr>
              <a:t>REDUX</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623" name="Shape 623"/>
        <p:cNvGrpSpPr/>
        <p:nvPr/>
      </p:nvGrpSpPr>
      <p:grpSpPr>
        <a:xfrm>
          <a:off x="0" y="0"/>
          <a:ext cx="0" cy="0"/>
          <a:chOff x="0" y="0"/>
          <a:chExt cx="0" cy="0"/>
        </a:xfrm>
      </p:grpSpPr>
      <p:sp>
        <p:nvSpPr>
          <p:cNvPr id="624" name="Google Shape;624;g5f4ac1a848_0_25"/>
          <p:cNvSpPr txBox="1"/>
          <p:nvPr>
            <p:ph type="title"/>
          </p:nvPr>
        </p:nvSpPr>
        <p:spPr>
          <a:xfrm>
            <a:off x="196400" y="265913"/>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Intro to Redux</a:t>
            </a:r>
            <a:endParaRPr b="1" sz="2500">
              <a:solidFill>
                <a:srgbClr val="073763"/>
              </a:solidFill>
              <a:latin typeface="Montserrat"/>
              <a:ea typeface="Montserrat"/>
              <a:cs typeface="Montserrat"/>
              <a:sym typeface="Montserrat"/>
            </a:endParaRPr>
          </a:p>
        </p:txBody>
      </p:sp>
      <p:sp>
        <p:nvSpPr>
          <p:cNvPr id="625" name="Google Shape;625;g5f4ac1a848_0_25"/>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g5f4ac1a848_0_25"/>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Redux is an open-source JavaScript library for managing application state. </a:t>
            </a:r>
            <a:r>
              <a:rPr b="1" lang="en-US">
                <a:solidFill>
                  <a:schemeClr val="dk1"/>
                </a:solidFill>
                <a:latin typeface="Montserrat"/>
                <a:ea typeface="Montserrat"/>
                <a:cs typeface="Montserrat"/>
                <a:sym typeface="Montserrat"/>
              </a:rPr>
              <a:t>It is independent of React.</a:t>
            </a:r>
            <a:endParaRPr b="1">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To install Redux:</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1. Search Redux npm in the browser.</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2. Open the npm webpage.</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3. Copy the command to install Redux.</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4. Open your terminal and run the copied command.</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5. Start your app.</a:t>
            </a:r>
            <a:endParaRPr>
              <a:solidFill>
                <a:schemeClr val="dk1"/>
              </a:solidFill>
              <a:latin typeface="Montserrat"/>
              <a:ea typeface="Montserrat"/>
              <a:cs typeface="Montserrat"/>
              <a:sym typeface="Montserrat"/>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630" name="Shape 630"/>
        <p:cNvGrpSpPr/>
        <p:nvPr/>
      </p:nvGrpSpPr>
      <p:grpSpPr>
        <a:xfrm>
          <a:off x="0" y="0"/>
          <a:ext cx="0" cy="0"/>
          <a:chOff x="0" y="0"/>
          <a:chExt cx="0" cy="0"/>
        </a:xfrm>
      </p:grpSpPr>
      <p:sp>
        <p:nvSpPr>
          <p:cNvPr id="631" name="Google Shape;631;g5f4ac1a848_0_37"/>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32" name="Google Shape;632;g5f4ac1a848_0_37"/>
          <p:cNvPicPr preferRelativeResize="0"/>
          <p:nvPr/>
        </p:nvPicPr>
        <p:blipFill>
          <a:blip r:embed="rId3">
            <a:alphaModFix/>
          </a:blip>
          <a:stretch>
            <a:fillRect/>
          </a:stretch>
        </p:blipFill>
        <p:spPr>
          <a:xfrm>
            <a:off x="-21250" y="0"/>
            <a:ext cx="9165298" cy="51435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636" name="Shape 636"/>
        <p:cNvGrpSpPr/>
        <p:nvPr/>
      </p:nvGrpSpPr>
      <p:grpSpPr>
        <a:xfrm>
          <a:off x="0" y="0"/>
          <a:ext cx="0" cy="0"/>
          <a:chOff x="0" y="0"/>
          <a:chExt cx="0" cy="0"/>
        </a:xfrm>
      </p:grpSpPr>
      <p:sp>
        <p:nvSpPr>
          <p:cNvPr id="637" name="Google Shape;637;g5f4ac1a848_0_56"/>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38" name="Google Shape;638;g5f4ac1a848_0_56"/>
          <p:cNvPicPr preferRelativeResize="0"/>
          <p:nvPr/>
        </p:nvPicPr>
        <p:blipFill>
          <a:blip r:embed="rId3">
            <a:alphaModFix/>
          </a:blip>
          <a:stretch>
            <a:fillRect/>
          </a:stretch>
        </p:blipFill>
        <p:spPr>
          <a:xfrm>
            <a:off x="-21250" y="-5987"/>
            <a:ext cx="9165302" cy="5155477"/>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642" name="Shape 642"/>
        <p:cNvGrpSpPr/>
        <p:nvPr/>
      </p:nvGrpSpPr>
      <p:grpSpPr>
        <a:xfrm>
          <a:off x="0" y="0"/>
          <a:ext cx="0" cy="0"/>
          <a:chOff x="0" y="0"/>
          <a:chExt cx="0" cy="0"/>
        </a:xfrm>
      </p:grpSpPr>
      <p:sp>
        <p:nvSpPr>
          <p:cNvPr id="643" name="Google Shape;643;g5f4ac1a848_0_61"/>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44" name="Google Shape;644;g5f4ac1a848_0_61"/>
          <p:cNvPicPr preferRelativeResize="0"/>
          <p:nvPr/>
        </p:nvPicPr>
        <p:blipFill>
          <a:blip r:embed="rId3">
            <a:alphaModFix/>
          </a:blip>
          <a:stretch>
            <a:fillRect/>
          </a:stretch>
        </p:blipFill>
        <p:spPr>
          <a:xfrm>
            <a:off x="-21250" y="0"/>
            <a:ext cx="9165302" cy="51435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648" name="Shape 648"/>
        <p:cNvGrpSpPr/>
        <p:nvPr/>
      </p:nvGrpSpPr>
      <p:grpSpPr>
        <a:xfrm>
          <a:off x="0" y="0"/>
          <a:ext cx="0" cy="0"/>
          <a:chOff x="0" y="0"/>
          <a:chExt cx="0" cy="0"/>
        </a:xfrm>
      </p:grpSpPr>
      <p:sp>
        <p:nvSpPr>
          <p:cNvPr id="649" name="Google Shape;649;g5f4ac1a848_0_46"/>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0" name="Google Shape;650;g5f4ac1a848_0_46"/>
          <p:cNvPicPr preferRelativeResize="0"/>
          <p:nvPr/>
        </p:nvPicPr>
        <p:blipFill>
          <a:blip r:embed="rId3">
            <a:alphaModFix/>
          </a:blip>
          <a:stretch>
            <a:fillRect/>
          </a:stretch>
        </p:blipFill>
        <p:spPr>
          <a:xfrm>
            <a:off x="-31966" y="-29363"/>
            <a:ext cx="9215251" cy="5183579"/>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654" name="Shape 654"/>
        <p:cNvGrpSpPr/>
        <p:nvPr/>
      </p:nvGrpSpPr>
      <p:grpSpPr>
        <a:xfrm>
          <a:off x="0" y="0"/>
          <a:ext cx="0" cy="0"/>
          <a:chOff x="0" y="0"/>
          <a:chExt cx="0" cy="0"/>
        </a:xfrm>
      </p:grpSpPr>
      <p:sp>
        <p:nvSpPr>
          <p:cNvPr id="655" name="Google Shape;655;g5f4ac1a848_0_69"/>
          <p:cNvSpPr txBox="1"/>
          <p:nvPr>
            <p:ph type="title"/>
          </p:nvPr>
        </p:nvSpPr>
        <p:spPr>
          <a:xfrm>
            <a:off x="196400" y="265913"/>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Connecting Redux to React</a:t>
            </a:r>
            <a:endParaRPr b="1" sz="2500">
              <a:solidFill>
                <a:srgbClr val="073763"/>
              </a:solidFill>
              <a:latin typeface="Montserrat"/>
              <a:ea typeface="Montserrat"/>
              <a:cs typeface="Montserrat"/>
              <a:sym typeface="Montserrat"/>
            </a:endParaRPr>
          </a:p>
        </p:txBody>
      </p:sp>
      <p:sp>
        <p:nvSpPr>
          <p:cNvPr id="656" name="Google Shape;656;g5f4ac1a848_0_69"/>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g5f4ac1a848_0_69"/>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To connect Redux with React, we need another package, called React-Redux.</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To install React-Redux:</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1. Search React-Redux npm in the browser.</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2. Open the npm webpage.</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3. Copy the command to install React-Redux.</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4. Open your terminal and run the copied command.</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5. Start your app.</a:t>
            </a:r>
            <a:endParaRPr>
              <a:solidFill>
                <a:schemeClr val="dk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150" name="Shape 150"/>
        <p:cNvGrpSpPr/>
        <p:nvPr/>
      </p:nvGrpSpPr>
      <p:grpSpPr>
        <a:xfrm>
          <a:off x="0" y="0"/>
          <a:ext cx="0" cy="0"/>
          <a:chOff x="0" y="0"/>
          <a:chExt cx="0" cy="0"/>
        </a:xfrm>
      </p:grpSpPr>
      <p:pic>
        <p:nvPicPr>
          <p:cNvPr id="151" name="Google Shape;151;g79469a059c_1_21"/>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661" name="Shape 661"/>
        <p:cNvGrpSpPr/>
        <p:nvPr/>
      </p:nvGrpSpPr>
      <p:grpSpPr>
        <a:xfrm>
          <a:off x="0" y="0"/>
          <a:ext cx="0" cy="0"/>
          <a:chOff x="0" y="0"/>
          <a:chExt cx="0" cy="0"/>
        </a:xfrm>
      </p:grpSpPr>
      <p:sp>
        <p:nvSpPr>
          <p:cNvPr id="662" name="Google Shape;662;g7a60a7dd15_0_0"/>
          <p:cNvSpPr txBox="1"/>
          <p:nvPr>
            <p:ph type="title"/>
          </p:nvPr>
        </p:nvSpPr>
        <p:spPr>
          <a:xfrm>
            <a:off x="196400" y="265913"/>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Connecting Redux to React</a:t>
            </a:r>
            <a:endParaRPr b="1" sz="2500">
              <a:solidFill>
                <a:srgbClr val="073763"/>
              </a:solidFill>
              <a:latin typeface="Montserrat"/>
              <a:ea typeface="Montserrat"/>
              <a:cs typeface="Montserrat"/>
              <a:sym typeface="Montserrat"/>
            </a:endParaRPr>
          </a:p>
        </p:txBody>
      </p:sp>
      <p:sp>
        <p:nvSpPr>
          <p:cNvPr id="663" name="Google Shape;663;g7a60a7dd15_0_0"/>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g7a60a7dd15_0_0"/>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import {createStore} from 'redux';</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import MainReducer from './.../MainReducer';</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import {Provider} from 'react-redux';</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let globalStore = createStore(MainReducer);</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ReactDOM.render(&lt;Provider store={globalStore}&gt;&lt;App /&gt;&lt;/Provider&gt;, document.getElementById('root'));</a:t>
            </a:r>
            <a:endParaRPr>
              <a:solidFill>
                <a:schemeClr val="dk1"/>
              </a:solidFill>
              <a:latin typeface="Montserrat"/>
              <a:ea typeface="Montserrat"/>
              <a:cs typeface="Montserrat"/>
              <a:sym typeface="Montserrat"/>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668" name="Shape 668"/>
        <p:cNvGrpSpPr/>
        <p:nvPr/>
      </p:nvGrpSpPr>
      <p:grpSpPr>
        <a:xfrm>
          <a:off x="0" y="0"/>
          <a:ext cx="0" cy="0"/>
          <a:chOff x="0" y="0"/>
          <a:chExt cx="0" cy="0"/>
        </a:xfrm>
      </p:grpSpPr>
      <p:sp>
        <p:nvSpPr>
          <p:cNvPr id="669" name="Google Shape;669;g7a60a7dd15_0_17"/>
          <p:cNvSpPr txBox="1"/>
          <p:nvPr>
            <p:ph type="title"/>
          </p:nvPr>
        </p:nvSpPr>
        <p:spPr>
          <a:xfrm>
            <a:off x="196400" y="265913"/>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Connecting Redux to React</a:t>
            </a:r>
            <a:endParaRPr b="1" sz="2500">
              <a:solidFill>
                <a:srgbClr val="073763"/>
              </a:solidFill>
              <a:latin typeface="Montserrat"/>
              <a:ea typeface="Montserrat"/>
              <a:cs typeface="Montserrat"/>
              <a:sym typeface="Montserrat"/>
            </a:endParaRPr>
          </a:p>
        </p:txBody>
      </p:sp>
      <p:sp>
        <p:nvSpPr>
          <p:cNvPr id="670" name="Google Shape;670;g7a60a7dd15_0_17"/>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g7a60a7dd15_0_17"/>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import {connect} from 'react-redux';</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&lt;p&gt;Total Likes: {props.topbarTotLikes}&lt;/p&gt;</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const mapGlobalStatetoProps = (globalState) =&gt; {</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    return {</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        topbarTotLikes: globalState.totalLikes</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    }</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export default connect(mapGlobalStatetoProps, null)(Topbar);</a:t>
            </a:r>
            <a:endParaRPr>
              <a:solidFill>
                <a:schemeClr val="dk1"/>
              </a:solidFill>
              <a:latin typeface="Montserrat"/>
              <a:ea typeface="Montserrat"/>
              <a:cs typeface="Montserrat"/>
              <a:sym typeface="Montserrat"/>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675" name="Shape 675"/>
        <p:cNvGrpSpPr/>
        <p:nvPr/>
      </p:nvGrpSpPr>
      <p:grpSpPr>
        <a:xfrm>
          <a:off x="0" y="0"/>
          <a:ext cx="0" cy="0"/>
          <a:chOff x="0" y="0"/>
          <a:chExt cx="0" cy="0"/>
        </a:xfrm>
      </p:grpSpPr>
      <p:sp>
        <p:nvSpPr>
          <p:cNvPr id="676" name="Google Shape;676;g7a60a7dd15_0_8"/>
          <p:cNvSpPr txBox="1"/>
          <p:nvPr>
            <p:ph type="title"/>
          </p:nvPr>
        </p:nvSpPr>
        <p:spPr>
          <a:xfrm>
            <a:off x="196400" y="265913"/>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Connecting Redux to React</a:t>
            </a:r>
            <a:endParaRPr b="1" sz="2500">
              <a:solidFill>
                <a:srgbClr val="073763"/>
              </a:solidFill>
              <a:latin typeface="Montserrat"/>
              <a:ea typeface="Montserrat"/>
              <a:cs typeface="Montserrat"/>
              <a:sym typeface="Montserrat"/>
            </a:endParaRPr>
          </a:p>
        </p:txBody>
      </p:sp>
      <p:sp>
        <p:nvSpPr>
          <p:cNvPr id="677" name="Google Shape;677;g7a60a7dd15_0_8"/>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g7a60a7dd15_0_8"/>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&lt;button onClick={</a:t>
            </a:r>
            <a:r>
              <a:rPr lang="en-US">
                <a:solidFill>
                  <a:schemeClr val="dk1"/>
                </a:solidFill>
                <a:latin typeface="Montserrat"/>
                <a:ea typeface="Montserrat"/>
                <a:cs typeface="Montserrat"/>
                <a:sym typeface="Montserrat"/>
              </a:rPr>
              <a:t>this.</a:t>
            </a:r>
            <a:r>
              <a:rPr lang="en-US">
                <a:solidFill>
                  <a:schemeClr val="dk1"/>
                </a:solidFill>
                <a:latin typeface="Montserrat"/>
                <a:ea typeface="Montserrat"/>
                <a:cs typeface="Montserrat"/>
                <a:sym typeface="Montserrat"/>
              </a:rPr>
              <a:t>props.onIncrementLike}&gt;Increment Like&lt;/button&gt;</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const mapDispatchToProps = (dispatch) =&gt; {</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    return {</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        onIncrementLike: () =&gt; dispatch({type: ACTION_INCREMENT_LIKE}),</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        onDecrementLike: () =&gt; dispatch({type: ACTION_DECREMENT_LIKE}),</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    }</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a:t>
            </a:r>
            <a:endParaRPr>
              <a:solidFill>
                <a:schemeClr val="dk1"/>
              </a:solidFill>
              <a:latin typeface="Montserrat"/>
              <a:ea typeface="Montserrat"/>
              <a:cs typeface="Montserrat"/>
              <a:sym typeface="Montserrat"/>
            </a:endParaRPr>
          </a:p>
          <a:p>
            <a:pPr indent="0" lvl="0" marL="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export default connect(null, mapDispatchToProps)(HomePage);</a:t>
            </a:r>
            <a:endParaRPr>
              <a:solidFill>
                <a:schemeClr val="dk1"/>
              </a:solidFill>
              <a:latin typeface="Montserrat"/>
              <a:ea typeface="Montserrat"/>
              <a:cs typeface="Montserrat"/>
              <a:sym typeface="Montserrat"/>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2" name="Shape 682"/>
        <p:cNvGrpSpPr/>
        <p:nvPr/>
      </p:nvGrpSpPr>
      <p:grpSpPr>
        <a:xfrm>
          <a:off x="0" y="0"/>
          <a:ext cx="0" cy="0"/>
          <a:chOff x="0" y="0"/>
          <a:chExt cx="0" cy="0"/>
        </a:xfrm>
      </p:grpSpPr>
      <p:sp>
        <p:nvSpPr>
          <p:cNvPr id="683" name="Google Shape;683;g41960fbd57_0_62"/>
          <p:cNvSpPr txBox="1"/>
          <p:nvPr/>
        </p:nvSpPr>
        <p:spPr>
          <a:xfrm>
            <a:off x="457200" y="2112450"/>
            <a:ext cx="8229600" cy="918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US" sz="4800">
                <a:solidFill>
                  <a:srgbClr val="EFEFEF"/>
                </a:solidFill>
                <a:latin typeface="Montserrat"/>
                <a:ea typeface="Montserrat"/>
                <a:cs typeface="Montserrat"/>
                <a:sym typeface="Montserrat"/>
              </a:rPr>
              <a:t>KEEP LEARNING!!</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7" name="Shape 687"/>
        <p:cNvGrpSpPr/>
        <p:nvPr/>
      </p:nvGrpSpPr>
      <p:grpSpPr>
        <a:xfrm>
          <a:off x="0" y="0"/>
          <a:ext cx="0" cy="0"/>
          <a:chOff x="0" y="0"/>
          <a:chExt cx="0" cy="0"/>
        </a:xfrm>
      </p:grpSpPr>
      <p:sp>
        <p:nvSpPr>
          <p:cNvPr id="688" name="Google Shape;688;g794b11293e_0_79"/>
          <p:cNvSpPr txBox="1"/>
          <p:nvPr/>
        </p:nvSpPr>
        <p:spPr>
          <a:xfrm>
            <a:off x="457200" y="2112450"/>
            <a:ext cx="8229600" cy="918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US" sz="4800">
                <a:solidFill>
                  <a:srgbClr val="EFEFEF"/>
                </a:solidFill>
                <a:latin typeface="Montserrat"/>
                <a:ea typeface="Montserrat"/>
                <a:cs typeface="Montserrat"/>
                <a:sym typeface="Montserrat"/>
              </a:rPr>
              <a:t>WEBPACK</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692" name="Shape 692"/>
        <p:cNvGrpSpPr/>
        <p:nvPr/>
      </p:nvGrpSpPr>
      <p:grpSpPr>
        <a:xfrm>
          <a:off x="0" y="0"/>
          <a:ext cx="0" cy="0"/>
          <a:chOff x="0" y="0"/>
          <a:chExt cx="0" cy="0"/>
        </a:xfrm>
      </p:grpSpPr>
      <p:sp>
        <p:nvSpPr>
          <p:cNvPr id="693" name="Google Shape;693;g41960fbd57_0_54"/>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What is Webpack?</a:t>
            </a:r>
            <a:endParaRPr b="1" sz="2500">
              <a:solidFill>
                <a:srgbClr val="073763"/>
              </a:solidFill>
              <a:latin typeface="Montserrat"/>
              <a:ea typeface="Montserrat"/>
              <a:cs typeface="Montserrat"/>
              <a:sym typeface="Montserrat"/>
            </a:endParaRPr>
          </a:p>
        </p:txBody>
      </p:sp>
      <p:sp>
        <p:nvSpPr>
          <p:cNvPr id="694" name="Google Shape;694;g41960fbd57_0_54"/>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g41960fbd57_0_54"/>
          <p:cNvSpPr txBox="1"/>
          <p:nvPr/>
        </p:nvSpPr>
        <p:spPr>
          <a:xfrm>
            <a:off x="593150" y="8260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Webpack is an open-source JavaScript module bundler. </a:t>
            </a:r>
            <a:endParaRPr>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It is a module bundler primarily for JavaScript, but it can transform front-end assets like HTML, CSS, and images if the corresponding plugins are included. </a:t>
            </a:r>
            <a:endParaRPr>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It takes modules with dependencies and generates static assets representing those modules.</a:t>
            </a:r>
            <a:endParaRPr>
              <a:solidFill>
                <a:schemeClr val="dk1"/>
              </a:solidFill>
              <a:latin typeface="Montserrat"/>
              <a:ea typeface="Montserrat"/>
              <a:cs typeface="Montserrat"/>
              <a:sym typeface="Montserrat"/>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699" name="Shape 699"/>
        <p:cNvGrpSpPr/>
        <p:nvPr/>
      </p:nvGrpSpPr>
      <p:grpSpPr>
        <a:xfrm>
          <a:off x="0" y="0"/>
          <a:ext cx="0" cy="0"/>
          <a:chOff x="0" y="0"/>
          <a:chExt cx="0" cy="0"/>
        </a:xfrm>
      </p:grpSpPr>
      <p:sp>
        <p:nvSpPr>
          <p:cNvPr id="700" name="Google Shape;700;g41960fbd57_0_17"/>
          <p:cNvSpPr txBox="1"/>
          <p:nvPr/>
        </p:nvSpPr>
        <p:spPr>
          <a:xfrm>
            <a:off x="593150" y="8260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t/>
            </a:r>
            <a:endParaRPr>
              <a:solidFill>
                <a:schemeClr val="dk1"/>
              </a:solidFill>
              <a:latin typeface="Montserrat"/>
              <a:ea typeface="Montserrat"/>
              <a:cs typeface="Montserrat"/>
              <a:sym typeface="Montserrat"/>
            </a:endParaRPr>
          </a:p>
        </p:txBody>
      </p:sp>
      <p:pic>
        <p:nvPicPr>
          <p:cNvPr id="701" name="Google Shape;701;g41960fbd57_0_1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705" name="Shape 705"/>
        <p:cNvGrpSpPr/>
        <p:nvPr/>
      </p:nvGrpSpPr>
      <p:grpSpPr>
        <a:xfrm>
          <a:off x="0" y="0"/>
          <a:ext cx="0" cy="0"/>
          <a:chOff x="0" y="0"/>
          <a:chExt cx="0" cy="0"/>
        </a:xfrm>
      </p:grpSpPr>
      <p:sp>
        <p:nvSpPr>
          <p:cNvPr id="706" name="Google Shape;706;g41960fbd57_0_25"/>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g41960fbd57_0_25"/>
          <p:cNvSpPr txBox="1"/>
          <p:nvPr/>
        </p:nvSpPr>
        <p:spPr>
          <a:xfrm>
            <a:off x="593150" y="8260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t/>
            </a:r>
            <a:endParaRPr>
              <a:solidFill>
                <a:schemeClr val="dk1"/>
              </a:solidFill>
              <a:latin typeface="Montserrat"/>
              <a:ea typeface="Montserrat"/>
              <a:cs typeface="Montserrat"/>
              <a:sym typeface="Montserrat"/>
            </a:endParaRPr>
          </a:p>
        </p:txBody>
      </p:sp>
      <p:pic>
        <p:nvPicPr>
          <p:cNvPr id="708" name="Google Shape;708;g41960fbd57_0_25"/>
          <p:cNvPicPr preferRelativeResize="0"/>
          <p:nvPr/>
        </p:nvPicPr>
        <p:blipFill>
          <a:blip r:embed="rId3">
            <a:alphaModFix/>
          </a:blip>
          <a:stretch>
            <a:fillRect/>
          </a:stretch>
        </p:blipFill>
        <p:spPr>
          <a:xfrm>
            <a:off x="-21300" y="0"/>
            <a:ext cx="9165302" cy="5155483"/>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712" name="Shape 712"/>
        <p:cNvGrpSpPr/>
        <p:nvPr/>
      </p:nvGrpSpPr>
      <p:grpSpPr>
        <a:xfrm>
          <a:off x="0" y="0"/>
          <a:ext cx="0" cy="0"/>
          <a:chOff x="0" y="0"/>
          <a:chExt cx="0" cy="0"/>
        </a:xfrm>
      </p:grpSpPr>
      <p:sp>
        <p:nvSpPr>
          <p:cNvPr id="713" name="Google Shape;713;g41960fbd57_0_32"/>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g41960fbd57_0_32"/>
          <p:cNvSpPr txBox="1"/>
          <p:nvPr/>
        </p:nvSpPr>
        <p:spPr>
          <a:xfrm>
            <a:off x="593150" y="8260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t/>
            </a:r>
            <a:endParaRPr>
              <a:solidFill>
                <a:schemeClr val="dk1"/>
              </a:solidFill>
              <a:latin typeface="Montserrat"/>
              <a:ea typeface="Montserrat"/>
              <a:cs typeface="Montserrat"/>
              <a:sym typeface="Montserrat"/>
            </a:endParaRPr>
          </a:p>
        </p:txBody>
      </p:sp>
      <p:pic>
        <p:nvPicPr>
          <p:cNvPr id="715" name="Google Shape;715;g41960fbd57_0_32"/>
          <p:cNvPicPr preferRelativeResize="0"/>
          <p:nvPr/>
        </p:nvPicPr>
        <p:blipFill>
          <a:blip r:embed="rId3">
            <a:alphaModFix/>
          </a:blip>
          <a:stretch>
            <a:fillRect/>
          </a:stretch>
        </p:blipFill>
        <p:spPr>
          <a:xfrm>
            <a:off x="-21300" y="-8153"/>
            <a:ext cx="9165302" cy="5155483"/>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719" name="Shape 719"/>
        <p:cNvGrpSpPr/>
        <p:nvPr/>
      </p:nvGrpSpPr>
      <p:grpSpPr>
        <a:xfrm>
          <a:off x="0" y="0"/>
          <a:ext cx="0" cy="0"/>
          <a:chOff x="0" y="0"/>
          <a:chExt cx="0" cy="0"/>
        </a:xfrm>
      </p:grpSpPr>
      <p:sp>
        <p:nvSpPr>
          <p:cNvPr id="720" name="Google Shape;720;g41960fbd57_0_39"/>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g41960fbd57_0_39"/>
          <p:cNvSpPr txBox="1"/>
          <p:nvPr/>
        </p:nvSpPr>
        <p:spPr>
          <a:xfrm>
            <a:off x="593150" y="8260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t/>
            </a:r>
            <a:endParaRPr>
              <a:solidFill>
                <a:schemeClr val="dk1"/>
              </a:solidFill>
              <a:latin typeface="Montserrat"/>
              <a:ea typeface="Montserrat"/>
              <a:cs typeface="Montserrat"/>
              <a:sym typeface="Montserrat"/>
            </a:endParaRPr>
          </a:p>
        </p:txBody>
      </p:sp>
      <p:pic>
        <p:nvPicPr>
          <p:cNvPr id="722" name="Google Shape;722;g41960fbd57_0_39"/>
          <p:cNvPicPr preferRelativeResize="0"/>
          <p:nvPr/>
        </p:nvPicPr>
        <p:blipFill rotWithShape="1">
          <a:blip r:embed="rId3">
            <a:alphaModFix/>
          </a:blip>
          <a:srcRect b="0" l="8537" r="8412" t="0"/>
          <a:stretch/>
        </p:blipFill>
        <p:spPr>
          <a:xfrm>
            <a:off x="-21300" y="-161925"/>
            <a:ext cx="9165301" cy="5305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